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82" r:id="rId7"/>
    <p:sldId id="259" r:id="rId8"/>
    <p:sldId id="260" r:id="rId9"/>
    <p:sldId id="261" r:id="rId10"/>
    <p:sldId id="262" r:id="rId11"/>
    <p:sldId id="284" r:id="rId12"/>
    <p:sldId id="285" r:id="rId13"/>
    <p:sldId id="286" r:id="rId14"/>
    <p:sldId id="287" r:id="rId15"/>
    <p:sldId id="305" r:id="rId16"/>
    <p:sldId id="288" r:id="rId17"/>
    <p:sldId id="289" r:id="rId18"/>
    <p:sldId id="290" r:id="rId19"/>
    <p:sldId id="291" r:id="rId20"/>
    <p:sldId id="292" r:id="rId21"/>
    <p:sldId id="306" r:id="rId22"/>
    <p:sldId id="293" r:id="rId23"/>
    <p:sldId id="297" r:id="rId24"/>
    <p:sldId id="294" r:id="rId25"/>
    <p:sldId id="319" r:id="rId26"/>
    <p:sldId id="295" r:id="rId27"/>
    <p:sldId id="280" r:id="rId28"/>
    <p:sldId id="281" r:id="rId29"/>
    <p:sldId id="283" r:id="rId30"/>
  </p:sldIdLst>
  <p:sldSz cx="9144000" cy="5143500"/>
  <p:notesSz cx="6858000" cy="9144000"/>
  <p:embeddedFontLst>
    <p:embeddedFont>
      <p:font typeface="Raleway"/>
      <p:regular r:id="rId34"/>
    </p:embeddedFont>
    <p:embeddedFont>
      <p:font typeface="Lato" panose="020F0502020204030203"/>
      <p:regular r:id="rId35"/>
    </p:embeddedFont>
    <p:embeddedFont>
      <p:font typeface="Raleway"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02"/>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a98019aef1_0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a98019aef1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a98019aef1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98019aef1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a98019aef1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98019aef1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a98019aef1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98019aef1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a98019aef1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8019aef1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a98019aef1_0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a98019aef1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a98019aef1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98019aef1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a98019aef1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98019aef1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a98019aef1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98019aef1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a98019aef1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98019aef1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251622d556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1622d556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a98019aef1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8019aef1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a98019aef1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8019aef1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a98019aef1_0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a98019aef1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a98019aef1_0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a98019aef1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a98019aef1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98019aef1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a9c8afd1a7_1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9c8afd1a7_1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 name="Shape 284"/>
        <p:cNvGrpSpPr/>
        <p:nvPr/>
      </p:nvGrpSpPr>
      <p:grpSpPr>
        <a:xfrm>
          <a:off x="0" y="0"/>
          <a:ext cx="0" cy="0"/>
          <a:chOff x="0" y="0"/>
          <a:chExt cx="0" cy="0"/>
        </a:xfrm>
      </p:grpSpPr>
      <p:sp>
        <p:nvSpPr>
          <p:cNvPr id="285" name="Google Shape;285;g1d9c67055b_0_1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d9c67055b_0_1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 name="Shape 284"/>
        <p:cNvGrpSpPr/>
        <p:nvPr/>
      </p:nvGrpSpPr>
      <p:grpSpPr>
        <a:xfrm>
          <a:off x="0" y="0"/>
          <a:ext cx="0" cy="0"/>
          <a:chOff x="0" y="0"/>
          <a:chExt cx="0" cy="0"/>
        </a:xfrm>
      </p:grpSpPr>
      <p:sp>
        <p:nvSpPr>
          <p:cNvPr id="285" name="Google Shape;285;g1d9c67055b_0_1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d9c67055b_0_1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g1d9c67055b_0_1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d9c67055b_0_1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g1d9c67055b_0_1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d9c67055b_0_1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a98019aef1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8019aef1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a98019aef1_0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a98019aef1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a98019aef1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98019aef1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a98019aef1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98019aef1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a98019aef1_0_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98019aef1_0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 name="Google Shape;95;p11"/>
          <p:cNvSpPr txBox="1"/>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98" name="Google Shape;98;p11"/>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99"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srcRect l="9050" t="12064" r="54351" b="26446"/>
          <a:stretch>
            <a:fillRect/>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5" name="Google Shape;105;p12"/>
          <p:cNvSpPr txBox="1"/>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08" name="Google Shape;108;p12"/>
          <p:cNvSpPr txBox="1"/>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srcRect l="31883" t="8096" r="25713"/>
          <a:stretch>
            <a:fillRect/>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5" name="Google Shape;115;p13"/>
          <p:cNvSpPr txBox="1"/>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18" name="Google Shape;118;p13"/>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19" name="Shape 119"/>
        <p:cNvGrpSpPr/>
        <p:nvPr/>
      </p:nvGrpSpPr>
      <p:grpSpPr>
        <a:xfrm>
          <a:off x="0" y="0"/>
          <a:ext cx="0" cy="0"/>
          <a:chOff x="0" y="0"/>
          <a:chExt cx="0" cy="0"/>
        </a:xfrm>
      </p:grpSpPr>
      <p:sp>
        <p:nvSpPr>
          <p:cNvPr id="120" name="Google Shape;120;p14"/>
          <p:cNvSpPr txBox="1"/>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p:txBody>
      </p:sp>
      <p:sp>
        <p:nvSpPr>
          <p:cNvPr id="121" name="Google Shape;121;p14"/>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6" name="Google Shape;126;p15"/>
          <p:cNvSpPr txBox="1"/>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29" name="Shape 129"/>
        <p:cNvGrpSpPr/>
        <p:nvPr/>
      </p:nvGrpSpPr>
      <p:grpSpPr>
        <a:xfrm>
          <a:off x="0" y="0"/>
          <a:ext cx="0" cy="0"/>
          <a:chOff x="0" y="0"/>
          <a:chExt cx="0" cy="0"/>
        </a:xfrm>
      </p:grpSpPr>
      <p:sp>
        <p:nvSpPr>
          <p:cNvPr id="130" name="Google Shape;130;p16"/>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4" name="Google Shape;34;p3" descr="Component Detail"/>
          <p:cNvPicPr preferRelativeResize="0"/>
          <p:nvPr/>
        </p:nvPicPr>
        <p:blipFill rotWithShape="1">
          <a:blip r:embed="rId2"/>
          <a:srcRect b="25076"/>
          <a:stretch>
            <a:fillRect/>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1" name="Google Shape;41;p3" descr="Mobile View"/>
            <p:cNvPicPr preferRelativeResize="0"/>
            <p:nvPr/>
          </p:nvPicPr>
          <p:blipFill rotWithShape="1">
            <a:blip r:embed="rId3"/>
            <a:srcRect t="4362" b="4371"/>
            <a:stretch>
              <a:fillRect/>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 name="Google Shape;47;p4"/>
          <p:cNvSpPr txBox="1"/>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 name="Google Shape;54;p5"/>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56" name="Google Shape;56;p5"/>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 name="Google Shape;62;p6"/>
          <p:cNvSpPr txBox="1"/>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64" name="Google Shape;64;p6"/>
          <p:cNvSpPr txBox="1"/>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65" name="Google Shape;65;p6"/>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 name="Google Shape;71;p7"/>
          <p:cNvSpPr txBox="1"/>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8"/>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 name="Google Shape;81;p9"/>
          <p:cNvSpPr txBox="1"/>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83" name="Google Shape;83;p9"/>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 name="Google Shape;88;p10"/>
          <p:cNvSpPr txBox="1"/>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rtl="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rtl="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rtl="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rtl="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rtl="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rtl="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rtl="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rtl="0">
              <a:lnSpc>
                <a:spcPct val="115000"/>
              </a:lnSpc>
              <a:spcBef>
                <a:spcPts val="1600"/>
              </a:spcBef>
              <a:spcAft>
                <a:spcPts val="160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rtl="0">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rtl="0">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rtl="0">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rtl="0">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rtl="0">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rtl="0">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rtl="0">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rtl="0">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GB"/>
              <a:t>B.</a:t>
            </a:r>
            <a:r>
              <a:rPr lang="en-GB"/>
              <a:t>Te</a:t>
            </a:r>
            <a:r>
              <a:rPr lang="en-IN" altLang="en-GB"/>
              <a:t>ch.</a:t>
            </a:r>
            <a:r>
              <a:rPr lang="en-GB"/>
              <a:t> Project</a:t>
            </a:r>
            <a:endParaRPr lang="en-GB"/>
          </a:p>
        </p:txBody>
      </p:sp>
      <p:sp>
        <p:nvSpPr>
          <p:cNvPr id="136" name="Google Shape;136;p17"/>
          <p:cNvSpPr txBox="1"/>
          <p:nvPr>
            <p:ph type="subTitle" idx="1"/>
          </p:nvPr>
        </p:nvSpPr>
        <p:spPr>
          <a:xfrm>
            <a:off x="793750" y="3286760"/>
            <a:ext cx="7848600" cy="1001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Raleway" charset="0"/>
                <a:cs typeface="Raleway" charset="0"/>
              </a:rPr>
              <a:t>Analysis of lecture videos for indexing and retrieval</a:t>
            </a:r>
            <a:endParaRPr lang="en-GB" sz="2400">
              <a:latin typeface="Raleway" charset="0"/>
              <a:cs typeface="Raleway" charset="0"/>
            </a:endParaRPr>
          </a:p>
          <a:p>
            <a:pPr marL="0" lvl="0" indent="0" algn="l" rtl="0">
              <a:spcBef>
                <a:spcPts val="0"/>
              </a:spcBef>
              <a:spcAft>
                <a:spcPts val="0"/>
              </a:spcAft>
              <a:buNone/>
            </a:pPr>
            <a:r>
              <a:rPr lang="en-GB" sz="2400">
                <a:latin typeface="Raleway" charset="0"/>
                <a:cs typeface="Raleway" charset="0"/>
              </a:rPr>
              <a:t>using Deep Learning</a:t>
            </a:r>
            <a:endParaRPr lang="en-GB" sz="2400">
              <a:latin typeface="Raleway" charset="0"/>
              <a:cs typeface="Raleway" charset="0"/>
            </a:endParaRPr>
          </a:p>
        </p:txBody>
      </p:sp>
      <p:sp>
        <p:nvSpPr>
          <p:cNvPr id="2" name="Text Box 1"/>
          <p:cNvSpPr txBox="1"/>
          <p:nvPr/>
        </p:nvSpPr>
        <p:spPr>
          <a:xfrm>
            <a:off x="7696200" y="4632960"/>
            <a:ext cx="1424940" cy="398780"/>
          </a:xfrm>
          <a:prstGeom prst="rect">
            <a:avLst/>
          </a:prstGeom>
          <a:noFill/>
        </p:spPr>
        <p:txBody>
          <a:bodyPr wrap="square" rtlCol="0">
            <a:spAutoFit/>
          </a:bodyPr>
          <a:p>
            <a:pPr algn="r"/>
            <a:r>
              <a:rPr lang="en-IN" altLang="en-US" sz="1000">
                <a:solidFill>
                  <a:schemeClr val="bg2">
                    <a:lumMod val="50000"/>
                    <a:lumOff val="50000"/>
                  </a:schemeClr>
                </a:solidFill>
              </a:rPr>
              <a:t>Presented by,</a:t>
            </a:r>
            <a:endParaRPr lang="en-IN" altLang="en-US" sz="1000">
              <a:solidFill>
                <a:schemeClr val="bg2">
                  <a:lumMod val="50000"/>
                  <a:lumOff val="50000"/>
                </a:schemeClr>
              </a:solidFill>
            </a:endParaRPr>
          </a:p>
          <a:p>
            <a:pPr algn="r"/>
            <a:r>
              <a:rPr lang="en-IN" altLang="en-US" sz="1000">
                <a:solidFill>
                  <a:schemeClr val="bg2">
                    <a:lumMod val="50000"/>
                    <a:lumOff val="50000"/>
                  </a:schemeClr>
                </a:solidFill>
              </a:rPr>
              <a:t>Siva Datta.B</a:t>
            </a:r>
            <a:endParaRPr lang="en-IN" altLang="en-US" sz="1000">
              <a:solidFill>
                <a:schemeClr val="bg2">
                  <a:lumMod val="50000"/>
                  <a:lumOff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58" name="Shape 158"/>
        <p:cNvGrpSpPr/>
        <p:nvPr/>
      </p:nvGrpSpPr>
      <p:grpSpPr>
        <a:xfrm>
          <a:off x="0" y="0"/>
          <a:ext cx="0" cy="0"/>
          <a:chOff x="0" y="0"/>
          <a:chExt cx="0" cy="0"/>
        </a:xfrm>
      </p:grpSpPr>
      <p:sp>
        <p:nvSpPr>
          <p:cNvPr id="2" name="Text Box 1"/>
          <p:cNvSpPr txBox="1"/>
          <p:nvPr/>
        </p:nvSpPr>
        <p:spPr>
          <a:xfrm>
            <a:off x="775970" y="362585"/>
            <a:ext cx="5194300" cy="583565"/>
          </a:xfrm>
          <a:prstGeom prst="rect">
            <a:avLst/>
          </a:prstGeom>
          <a:noFill/>
        </p:spPr>
        <p:txBody>
          <a:bodyPr wrap="square" rtlCol="0">
            <a:spAutoFit/>
          </a:bodyPr>
          <a:p>
            <a:r>
              <a:rPr lang="en-US" sz="3200">
                <a:solidFill>
                  <a:schemeClr val="bg1"/>
                </a:solidFill>
              </a:rPr>
              <a:t>Dataset Preparation</a:t>
            </a:r>
            <a:endParaRPr lang="en-US" sz="3200">
              <a:solidFill>
                <a:schemeClr val="bg1"/>
              </a:solidFill>
            </a:endParaRPr>
          </a:p>
        </p:txBody>
      </p:sp>
      <p:sp>
        <p:nvSpPr>
          <p:cNvPr id="3" name="Text Box 2"/>
          <p:cNvSpPr txBox="1"/>
          <p:nvPr/>
        </p:nvSpPr>
        <p:spPr>
          <a:xfrm>
            <a:off x="775970" y="1659890"/>
            <a:ext cx="7958455" cy="2306955"/>
          </a:xfrm>
          <a:prstGeom prst="rect">
            <a:avLst/>
          </a:prstGeom>
          <a:noFill/>
        </p:spPr>
        <p:txBody>
          <a:bodyPr wrap="square" rtlCol="0">
            <a:spAutoFit/>
          </a:bodyPr>
          <a:p>
            <a:r>
              <a:rPr lang="en-US" sz="1600">
                <a:solidFill>
                  <a:schemeClr val="bg1"/>
                </a:solidFill>
                <a:sym typeface="+mn-ea"/>
              </a:rPr>
              <a:t>•</a:t>
            </a:r>
            <a:r>
              <a:rPr lang="en-US" sz="1600">
                <a:solidFill>
                  <a:schemeClr val="bg1"/>
                </a:solidFill>
                <a:sym typeface="+mn-ea"/>
              </a:rPr>
              <a:t> </a:t>
            </a:r>
            <a:r>
              <a:rPr lang="en-US" sz="1600">
                <a:solidFill>
                  <a:schemeClr val="bg1"/>
                </a:solidFill>
              </a:rPr>
              <a:t>The dataset contained videos instead of images as it is more applicable to th</a:t>
            </a:r>
            <a:r>
              <a:rPr lang="en-IN" altLang="en-US" sz="1600">
                <a:solidFill>
                  <a:schemeClr val="bg1"/>
                </a:solidFill>
              </a:rPr>
              <a:t>is</a:t>
            </a:r>
            <a:endParaRPr lang="en-US" sz="1600">
              <a:solidFill>
                <a:schemeClr val="bg1"/>
              </a:solidFill>
            </a:endParaRPr>
          </a:p>
          <a:p>
            <a:r>
              <a:rPr lang="en-US" sz="1600">
                <a:solidFill>
                  <a:schemeClr val="bg1"/>
                </a:solidFill>
              </a:rPr>
              <a:t>problem statement.</a:t>
            </a:r>
            <a:endParaRPr lang="en-US" sz="1600">
              <a:solidFill>
                <a:schemeClr val="bg1"/>
              </a:solidFill>
            </a:endParaRPr>
          </a:p>
          <a:p>
            <a:endParaRPr lang="en-US" sz="1600">
              <a:solidFill>
                <a:schemeClr val="bg1"/>
              </a:solidFill>
            </a:endParaRPr>
          </a:p>
          <a:p>
            <a:r>
              <a:rPr lang="en-US" sz="1600">
                <a:solidFill>
                  <a:schemeClr val="bg1"/>
                </a:solidFill>
                <a:sym typeface="+mn-ea"/>
              </a:rPr>
              <a:t>•</a:t>
            </a:r>
            <a:r>
              <a:rPr lang="en-US" sz="1600">
                <a:solidFill>
                  <a:schemeClr val="bg1"/>
                </a:solidFill>
                <a:sym typeface="+mn-ea"/>
              </a:rPr>
              <a:t> </a:t>
            </a:r>
            <a:r>
              <a:rPr lang="en-US" sz="1600">
                <a:solidFill>
                  <a:schemeClr val="bg1"/>
                </a:solidFill>
              </a:rPr>
              <a:t> We decided to use a completely different set of 75 videos of 30 seconds length,each</a:t>
            </a:r>
            <a:endParaRPr lang="en-US" sz="1600">
              <a:solidFill>
                <a:schemeClr val="bg1"/>
              </a:solidFill>
            </a:endParaRPr>
          </a:p>
          <a:p>
            <a:r>
              <a:rPr lang="en-US" sz="1600">
                <a:solidFill>
                  <a:schemeClr val="bg1"/>
                </a:solidFill>
              </a:rPr>
              <a:t>of which have been trimmed from videos of much larger length and have been taken</a:t>
            </a:r>
            <a:endParaRPr lang="en-US" sz="1600">
              <a:solidFill>
                <a:schemeClr val="bg1"/>
              </a:solidFill>
            </a:endParaRPr>
          </a:p>
          <a:p>
            <a:r>
              <a:rPr lang="en-US" sz="1600">
                <a:solidFill>
                  <a:schemeClr val="bg1"/>
                </a:solidFill>
              </a:rPr>
              <a:t>from NPTEL.</a:t>
            </a:r>
            <a:endParaRPr lang="en-US" sz="1600">
              <a:solidFill>
                <a:schemeClr val="bg1"/>
              </a:solidFill>
            </a:endParaRPr>
          </a:p>
          <a:p>
            <a:endParaRPr lang="en-US" sz="1600">
              <a:solidFill>
                <a:schemeClr val="bg1"/>
              </a:solidFill>
            </a:endParaRPr>
          </a:p>
          <a:p>
            <a:r>
              <a:rPr lang="en-US" sz="1600">
                <a:solidFill>
                  <a:schemeClr val="bg1"/>
                </a:solidFill>
                <a:sym typeface="+mn-ea"/>
              </a:rPr>
              <a:t>•</a:t>
            </a:r>
            <a:r>
              <a:rPr lang="en-US" sz="1600">
                <a:solidFill>
                  <a:schemeClr val="bg1"/>
                </a:solidFill>
                <a:sym typeface="+mn-ea"/>
              </a:rPr>
              <a:t> </a:t>
            </a:r>
            <a:r>
              <a:rPr lang="en-US" sz="1600">
                <a:solidFill>
                  <a:schemeClr val="bg1"/>
                </a:solidFill>
              </a:rPr>
              <a:t> We selected the videos such that the slides included in them have titles on top of</a:t>
            </a:r>
            <a:endParaRPr lang="en-US" sz="1600">
              <a:solidFill>
                <a:schemeClr val="bg1"/>
              </a:solidFill>
            </a:endParaRPr>
          </a:p>
          <a:p>
            <a:r>
              <a:rPr lang="en-US" sz="1600">
                <a:solidFill>
                  <a:schemeClr val="bg1"/>
                </a:solidFill>
              </a:rPr>
              <a:t>slides.</a:t>
            </a:r>
            <a:endParaRPr lang="en-US" sz="160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727710" y="414020"/>
            <a:ext cx="768858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Extraction and pre-processing</a:t>
            </a:r>
            <a:br>
              <a:rPr lang="en-GB"/>
            </a:br>
            <a:br>
              <a:rPr lang="en-GB"/>
            </a:br>
            <a:br>
              <a:rPr lang="en-GB"/>
            </a:br>
            <a:r>
              <a:rPr lang="en-GB" sz="2400">
                <a:sym typeface="+mn-ea"/>
              </a:rPr>
              <a:t>•</a:t>
            </a:r>
            <a:r>
              <a:rPr lang="en-GB" sz="1800">
                <a:sym typeface="+mn-ea"/>
              </a:rPr>
              <a:t> </a:t>
            </a:r>
            <a:r>
              <a:rPr lang="en-GB" sz="1800"/>
              <a:t>The slides then extracted were converted to gray scale and the binary images using OTSU threshold.</a:t>
            </a:r>
            <a:br>
              <a:rPr lang="en-GB" sz="1800"/>
            </a:br>
            <a:br>
              <a:rPr lang="en-GB" sz="1800"/>
            </a:br>
            <a:r>
              <a:rPr lang="en-GB" sz="2400">
                <a:sym typeface="+mn-ea"/>
              </a:rPr>
              <a:t>•</a:t>
            </a:r>
            <a:r>
              <a:rPr lang="en-GB" sz="1800"/>
              <a:t> The pytesseract OCR was then used extracted bounding boxes and text, which were used for the task.</a:t>
            </a:r>
            <a:endParaRPr lang="en-GB"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69" name="Shape 169"/>
        <p:cNvGrpSpPr/>
        <p:nvPr/>
      </p:nvGrpSpPr>
      <p:grpSpPr>
        <a:xfrm>
          <a:off x="0" y="0"/>
          <a:ext cx="0" cy="0"/>
          <a:chOff x="0" y="0"/>
          <a:chExt cx="0" cy="0"/>
        </a:xfrm>
      </p:grpSpPr>
      <p:sp>
        <p:nvSpPr>
          <p:cNvPr id="170" name="Google Shape;170;p23"/>
          <p:cNvSpPr txBox="1"/>
          <p:nvPr>
            <p:ph type="title"/>
          </p:nvPr>
        </p:nvSpPr>
        <p:spPr>
          <a:xfrm>
            <a:off x="589915" y="327025"/>
            <a:ext cx="7688580" cy="734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Solution Approach</a:t>
            </a:r>
            <a:b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b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171" name="Google Shape;171;p23"/>
          <p:cNvSpPr txBox="1"/>
          <p:nvPr/>
        </p:nvSpPr>
        <p:spPr>
          <a:xfrm>
            <a:off x="487680" y="1285240"/>
            <a:ext cx="8308340" cy="360362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The idea is shown in the below image , where the blue boxes are the bounding boxes</a:t>
            </a:r>
            <a:endParaRPr sz="16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we obtain as output by applying OCR over the slide.Here ”Slide Title Here” is our desired output.</a:t>
            </a:r>
            <a:endParaRPr sz="16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sz="16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We first find the top most box from the OCR output , here it is ”Title”. We find top and bottom ends of that box as shown in the image above.</a:t>
            </a:r>
            <a:r>
              <a:rPr lang="en-GB"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We then select boxes that have an intersection with the area between top and bo</a:t>
            </a:r>
            <a:r>
              <a:rPr lang="en-IN"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t</a:t>
            </a:r>
            <a:r>
              <a:rPr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tom horizontal lines. The texts in these boxes make our title.</a:t>
            </a:r>
            <a:endParaRPr sz="16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2413000" y="1440815"/>
            <a:ext cx="3439160" cy="18446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69" name="Shape 169"/>
        <p:cNvGrpSpPr/>
        <p:nvPr/>
      </p:nvGrpSpPr>
      <p:grpSpPr>
        <a:xfrm>
          <a:off x="0" y="0"/>
          <a:ext cx="0" cy="0"/>
          <a:chOff x="0" y="0"/>
          <a:chExt cx="0" cy="0"/>
        </a:xfrm>
      </p:grpSpPr>
      <p:sp>
        <p:nvSpPr>
          <p:cNvPr id="170" name="Google Shape;170;p23"/>
          <p:cNvSpPr txBox="1"/>
          <p:nvPr>
            <p:ph type="title"/>
          </p:nvPr>
        </p:nvSpPr>
        <p:spPr>
          <a:xfrm>
            <a:off x="589915" y="327025"/>
            <a:ext cx="7688580" cy="734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FFFFFF"/>
                </a:solidFill>
                <a:latin typeface="Times New Roman" panose="02020603050405020304"/>
                <a:ea typeface="Times New Roman" panose="02020603050405020304"/>
                <a:cs typeface="Times New Roman" panose="02020603050405020304"/>
                <a:sym typeface="Times New Roman" panose="02020603050405020304"/>
              </a:rPr>
              <a:t>Demo</a:t>
            </a:r>
            <a:endParaRPr lang="en-IN"/>
          </a:p>
        </p:txBody>
      </p:sp>
      <p:pic>
        <p:nvPicPr>
          <p:cNvPr id="2" name="Picture 1" descr="gcd000080"/>
          <p:cNvPicPr>
            <a:picLocks noChangeAspect="1"/>
          </p:cNvPicPr>
          <p:nvPr/>
        </p:nvPicPr>
        <p:blipFill>
          <a:blip r:embed="rId1"/>
          <a:stretch>
            <a:fillRect/>
          </a:stretch>
        </p:blipFill>
        <p:spPr>
          <a:xfrm>
            <a:off x="854710" y="1807210"/>
            <a:ext cx="2133600" cy="2133600"/>
          </a:xfrm>
          <a:prstGeom prst="rect">
            <a:avLst/>
          </a:prstGeom>
        </p:spPr>
      </p:pic>
      <p:pic>
        <p:nvPicPr>
          <p:cNvPr id="3" name="Picture 2"/>
          <p:cNvPicPr>
            <a:picLocks noChangeAspect="1"/>
          </p:cNvPicPr>
          <p:nvPr/>
        </p:nvPicPr>
        <p:blipFill>
          <a:blip r:embed="rId2"/>
          <a:stretch>
            <a:fillRect/>
          </a:stretch>
        </p:blipFill>
        <p:spPr>
          <a:xfrm>
            <a:off x="3926205" y="2412365"/>
            <a:ext cx="2590800" cy="548640"/>
          </a:xfrm>
          <a:prstGeom prst="rect">
            <a:avLst/>
          </a:prstGeom>
        </p:spPr>
      </p:pic>
      <p:sp>
        <p:nvSpPr>
          <p:cNvPr id="4" name="Text Box 3"/>
          <p:cNvSpPr txBox="1"/>
          <p:nvPr/>
        </p:nvSpPr>
        <p:spPr>
          <a:xfrm>
            <a:off x="7263130" y="2533650"/>
            <a:ext cx="895350" cy="306705"/>
          </a:xfrm>
          <a:prstGeom prst="rect">
            <a:avLst/>
          </a:prstGeom>
          <a:noFill/>
        </p:spPr>
        <p:txBody>
          <a:bodyPr wrap="square" rtlCol="0">
            <a:spAutoFit/>
          </a:bodyPr>
          <a:p>
            <a:r>
              <a:rPr lang="en-IN" altLang="en-US"/>
              <a:t>GCD</a:t>
            </a:r>
            <a:endParaRPr lang="en-IN" altLang="en-US"/>
          </a:p>
        </p:txBody>
      </p:sp>
      <p:sp>
        <p:nvSpPr>
          <p:cNvPr id="5" name="Right Arrow 4"/>
          <p:cNvSpPr/>
          <p:nvPr/>
        </p:nvSpPr>
        <p:spPr>
          <a:xfrm>
            <a:off x="3114675" y="2533650"/>
            <a:ext cx="640715" cy="295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ight Arrow 5"/>
          <p:cNvSpPr/>
          <p:nvPr/>
        </p:nvSpPr>
        <p:spPr>
          <a:xfrm>
            <a:off x="6595110" y="2544445"/>
            <a:ext cx="640715" cy="2959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52" name="Shape 152"/>
        <p:cNvGrpSpPr/>
        <p:nvPr/>
      </p:nvGrpSpPr>
      <p:grpSpPr>
        <a:xfrm>
          <a:off x="0" y="0"/>
          <a:ext cx="0" cy="0"/>
          <a:chOff x="0" y="0"/>
          <a:chExt cx="0" cy="0"/>
        </a:xfrm>
      </p:grpSpPr>
      <p:sp>
        <p:nvSpPr>
          <p:cNvPr id="153" name="Google Shape;153;p20"/>
          <p:cNvSpPr txBox="1"/>
          <p:nvPr>
            <p:ph type="title"/>
          </p:nvPr>
        </p:nvSpPr>
        <p:spPr>
          <a:xfrm>
            <a:off x="0" y="-635"/>
            <a:ext cx="9144635" cy="779145"/>
          </a:xfrm>
          <a:prstGeom prst="rect">
            <a:avLst/>
          </a:prstGeom>
          <a:solidFill>
            <a:schemeClr val="bg2">
              <a:lumMod val="10000"/>
              <a:lumOff val="90000"/>
            </a:schemeClr>
          </a:solidFill>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IN" altLang="en-US" sz="2000">
                <a:solidFill>
                  <a:schemeClr val="bg2"/>
                </a:solidFill>
                <a:sym typeface="+mn-ea"/>
              </a:rPr>
              <a:t>Facial Recognition</a:t>
            </a:r>
            <a:endParaRPr lang="en-IN" altLang="en-US" sz="2000">
              <a:solidFill>
                <a:schemeClr val="bg2"/>
              </a:solidFill>
              <a:sym typeface="+mn-ea"/>
            </a:endParaRPr>
          </a:p>
        </p:txBody>
      </p:sp>
      <p:sp>
        <p:nvSpPr>
          <p:cNvPr id="154" name="Google Shape;154;p20"/>
          <p:cNvSpPr txBox="1"/>
          <p:nvPr/>
        </p:nvSpPr>
        <p:spPr>
          <a:xfrm>
            <a:off x="813585" y="1564285"/>
            <a:ext cx="7740600" cy="357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This part deals with the courses as a whole rather than a particular video. We extract random frames from lecture videos present in various courses and group these courses based on the professor who teaches it, who is identified by using a facial recognition system. </a:t>
            </a:r>
            <a:endParaRPr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IN"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This will be helpful to students who are aligned to a particular style of teaching and would be helped a lot by following the courses of a particular professor by maintaining continuity too.</a:t>
            </a:r>
            <a:endParaRPr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333333"/>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33333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690880" y="1219835"/>
            <a:ext cx="3521075" cy="521970"/>
          </a:xfrm>
          <a:prstGeom prst="rect">
            <a:avLst/>
          </a:prstGeom>
          <a:noFill/>
        </p:spPr>
        <p:txBody>
          <a:bodyPr wrap="square" rtlCol="0">
            <a:spAutoFit/>
          </a:bodyPr>
          <a:p>
            <a:r>
              <a:rPr lang="en-IN" altLang="en-GB" sz="2800">
                <a:solidFill>
                  <a:srgbClr val="FFFFFF"/>
                </a:solidFill>
                <a:latin typeface="Times New Roman" panose="02020603050405020304"/>
                <a:ea typeface="Times New Roman" panose="02020603050405020304"/>
                <a:cs typeface="Times New Roman" panose="02020603050405020304"/>
                <a:sym typeface="Times New Roman" panose="02020603050405020304"/>
              </a:rPr>
              <a:t>Problem Statement</a:t>
            </a:r>
            <a:r>
              <a:rPr lang="en-GB" sz="28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lang="en-GB" altLang="en-US" sz="2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58" name="Shape 158"/>
        <p:cNvGrpSpPr/>
        <p:nvPr/>
      </p:nvGrpSpPr>
      <p:grpSpPr>
        <a:xfrm>
          <a:off x="0" y="0"/>
          <a:ext cx="0" cy="0"/>
          <a:chOff x="0" y="0"/>
          <a:chExt cx="0" cy="0"/>
        </a:xfrm>
      </p:grpSpPr>
      <p:sp>
        <p:nvSpPr>
          <p:cNvPr id="2" name="Text Box 1"/>
          <p:cNvSpPr txBox="1"/>
          <p:nvPr/>
        </p:nvSpPr>
        <p:spPr>
          <a:xfrm>
            <a:off x="775970" y="362585"/>
            <a:ext cx="5194300" cy="583565"/>
          </a:xfrm>
          <a:prstGeom prst="rect">
            <a:avLst/>
          </a:prstGeom>
          <a:noFill/>
        </p:spPr>
        <p:txBody>
          <a:bodyPr wrap="square" rtlCol="0">
            <a:spAutoFit/>
          </a:bodyPr>
          <a:p>
            <a:r>
              <a:rPr lang="en-US" sz="3200">
                <a:solidFill>
                  <a:schemeClr val="bg1"/>
                </a:solidFill>
              </a:rPr>
              <a:t>Dataset Preparation</a:t>
            </a:r>
            <a:endParaRPr lang="en-US" sz="3200">
              <a:solidFill>
                <a:schemeClr val="bg1"/>
              </a:solidFill>
            </a:endParaRPr>
          </a:p>
        </p:txBody>
      </p:sp>
      <p:sp>
        <p:nvSpPr>
          <p:cNvPr id="3" name="Text Box 2"/>
          <p:cNvSpPr txBox="1"/>
          <p:nvPr/>
        </p:nvSpPr>
        <p:spPr>
          <a:xfrm>
            <a:off x="775970" y="1501775"/>
            <a:ext cx="7958455" cy="2861310"/>
          </a:xfrm>
          <a:prstGeom prst="rect">
            <a:avLst/>
          </a:prstGeom>
          <a:noFill/>
        </p:spPr>
        <p:txBody>
          <a:bodyPr wrap="square" rtlCol="0">
            <a:spAutoFit/>
          </a:bodyPr>
          <a:p>
            <a:r>
              <a:rPr lang="en-US" sz="1800">
                <a:solidFill>
                  <a:schemeClr val="bg1"/>
                </a:solidFill>
                <a:sym typeface="+mn-ea"/>
              </a:rPr>
              <a:t>•</a:t>
            </a:r>
            <a:r>
              <a:rPr lang="en-US" sz="1800">
                <a:solidFill>
                  <a:schemeClr val="bg1"/>
                </a:solidFill>
              </a:rPr>
              <a:t> </a:t>
            </a:r>
            <a:r>
              <a:rPr sz="1800">
                <a:solidFill>
                  <a:schemeClr val="bg1"/>
                </a:solidFill>
              </a:rPr>
              <a:t>Three different professors’ videos have been taken from the NPTEL website that were shot in different backgrounds and lighting conditions.</a:t>
            </a:r>
            <a:endParaRPr sz="1800">
              <a:solidFill>
                <a:schemeClr val="bg1"/>
              </a:solidFill>
            </a:endParaRPr>
          </a:p>
          <a:p>
            <a:endParaRPr lang="en-US" sz="1800">
              <a:solidFill>
                <a:schemeClr val="bg1"/>
              </a:solidFill>
              <a:sym typeface="+mn-ea"/>
            </a:endParaRPr>
          </a:p>
          <a:p>
            <a:r>
              <a:rPr lang="en-US" sz="1800">
                <a:solidFill>
                  <a:schemeClr val="bg1"/>
                </a:solidFill>
                <a:sym typeface="+mn-ea"/>
              </a:rPr>
              <a:t>•</a:t>
            </a:r>
            <a:r>
              <a:rPr lang="en-US" sz="1800">
                <a:solidFill>
                  <a:schemeClr val="bg1"/>
                </a:solidFill>
                <a:sym typeface="+mn-ea"/>
              </a:rPr>
              <a:t> </a:t>
            </a:r>
            <a:r>
              <a:rPr lang="en-IN" altLang="en-US" sz="1800">
                <a:solidFill>
                  <a:schemeClr val="bg1"/>
                </a:solidFill>
                <a:sym typeface="+mn-ea"/>
              </a:rPr>
              <a:t>FF</a:t>
            </a:r>
            <a:r>
              <a:rPr sz="1800">
                <a:solidFill>
                  <a:schemeClr val="bg1"/>
                </a:solidFill>
              </a:rPr>
              <a:t>mpeg op</a:t>
            </a:r>
            <a:r>
              <a:rPr lang="en-IN" sz="1800">
                <a:solidFill>
                  <a:schemeClr val="bg1"/>
                </a:solidFill>
              </a:rPr>
              <a:t>e</a:t>
            </a:r>
            <a:r>
              <a:rPr sz="1800">
                <a:solidFill>
                  <a:schemeClr val="bg1"/>
                </a:solidFill>
              </a:rPr>
              <a:t>n-source has been used to extract frames these videos and The frames containing faces have been extracted using the Face vs Slide Classifier.</a:t>
            </a:r>
            <a:endParaRPr sz="1800">
              <a:solidFill>
                <a:schemeClr val="bg1"/>
              </a:solidFill>
            </a:endParaRPr>
          </a:p>
          <a:p>
            <a:endParaRPr sz="1800">
              <a:solidFill>
                <a:schemeClr val="bg1"/>
              </a:solidFill>
            </a:endParaRPr>
          </a:p>
          <a:p>
            <a:r>
              <a:rPr lang="en-US" sz="1800">
                <a:solidFill>
                  <a:schemeClr val="bg1"/>
                </a:solidFill>
                <a:sym typeface="+mn-ea"/>
              </a:rPr>
              <a:t>•</a:t>
            </a:r>
            <a:r>
              <a:rPr lang="en-US" sz="1800">
                <a:solidFill>
                  <a:schemeClr val="bg1"/>
                </a:solidFill>
                <a:sym typeface="+mn-ea"/>
              </a:rPr>
              <a:t> </a:t>
            </a:r>
            <a:r>
              <a:rPr sz="1800">
                <a:solidFill>
                  <a:schemeClr val="bg1"/>
                </a:solidFill>
              </a:rPr>
              <a:t>These faces extracted were ultimately given to MTCNN that detected faces and prepared a different data set that contained images of cropped faces of each professor.</a:t>
            </a:r>
            <a:endParaRPr sz="180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727710" y="414020"/>
            <a:ext cx="768858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Extraction and pre-processing</a:t>
            </a:r>
            <a:br>
              <a:rPr lang="en-GB"/>
            </a:br>
            <a:br>
              <a:rPr lang="en-GB"/>
            </a:br>
            <a:br>
              <a:rPr lang="en-GB"/>
            </a:br>
            <a:r>
              <a:rPr lang="en-GB" sz="2400">
                <a:sym typeface="+mn-ea"/>
              </a:rPr>
              <a:t>•</a:t>
            </a:r>
            <a:r>
              <a:rPr lang="en-GB" sz="1800">
                <a:sym typeface="+mn-ea"/>
              </a:rPr>
              <a:t> </a:t>
            </a:r>
            <a:r>
              <a:rPr lang="en-GB" sz="1800"/>
              <a:t>Cropped faces were send through the pre-trained model to extract features which here are the train and test embeddings.</a:t>
            </a:r>
            <a:br>
              <a:rPr lang="en-GB" sz="1800"/>
            </a:br>
            <a:br>
              <a:rPr lang="en-GB" sz="1800"/>
            </a:br>
            <a:r>
              <a:rPr lang="en-GB" sz="2400">
                <a:sym typeface="+mn-ea"/>
              </a:rPr>
              <a:t>• </a:t>
            </a:r>
            <a:r>
              <a:rPr lang="en-GB" sz="1800"/>
              <a:t>Pre-processing step done here was to normalising the embeddings using the l2 norm and using a Label Encoder using scikit learn library before SVM prediction.</a:t>
            </a:r>
            <a:endParaRPr lang="en-GB"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69" name="Shape 169"/>
        <p:cNvGrpSpPr/>
        <p:nvPr/>
      </p:nvGrpSpPr>
      <p:grpSpPr>
        <a:xfrm>
          <a:off x="0" y="0"/>
          <a:ext cx="0" cy="0"/>
          <a:chOff x="0" y="0"/>
          <a:chExt cx="0" cy="0"/>
        </a:xfrm>
      </p:grpSpPr>
      <p:sp>
        <p:nvSpPr>
          <p:cNvPr id="170" name="Google Shape;170;p23"/>
          <p:cNvSpPr txBox="1"/>
          <p:nvPr>
            <p:ph type="title"/>
          </p:nvPr>
        </p:nvSpPr>
        <p:spPr>
          <a:xfrm>
            <a:off x="589915" y="327025"/>
            <a:ext cx="7688580" cy="734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Solution Approach</a:t>
            </a:r>
            <a:b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b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171" name="Google Shape;171;p23"/>
          <p:cNvSpPr txBox="1"/>
          <p:nvPr/>
        </p:nvSpPr>
        <p:spPr>
          <a:xfrm>
            <a:off x="487680" y="1120775"/>
            <a:ext cx="8308340" cy="360362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N" sz="1800" b="1">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sz="2400" b="1">
                <a:solidFill>
                  <a:srgbClr val="FFFFFF"/>
                </a:solidFill>
                <a:latin typeface="Times New Roman" panose="02020603050405020304"/>
                <a:ea typeface="Times New Roman" panose="02020603050405020304"/>
                <a:cs typeface="Times New Roman" panose="02020603050405020304"/>
                <a:sym typeface="Times New Roman" panose="02020603050405020304"/>
              </a:rPr>
              <a:t>Detection</a:t>
            </a:r>
            <a:r>
              <a:rPr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sz="16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Used the Multi-Task Cascaded Convolutional Neural Network, or MTCNN, for face detection, for finding and extracting faces from photos. This is a state-of-the-art deep learning model for face detection, described in the 2016 paper titled “Joint Face Detection and Alignment Using Multitask Cascaded Convolutional Networks.”</a:t>
            </a:r>
            <a:endParaRPr sz="16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821815" y="3159125"/>
            <a:ext cx="5303520" cy="17437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69" name="Shape 169"/>
        <p:cNvGrpSpPr/>
        <p:nvPr/>
      </p:nvGrpSpPr>
      <p:grpSpPr>
        <a:xfrm>
          <a:off x="0" y="0"/>
          <a:ext cx="0" cy="0"/>
          <a:chOff x="0" y="0"/>
          <a:chExt cx="0" cy="0"/>
        </a:xfrm>
      </p:grpSpPr>
      <p:sp>
        <p:nvSpPr>
          <p:cNvPr id="170" name="Google Shape;170;p23"/>
          <p:cNvSpPr txBox="1"/>
          <p:nvPr>
            <p:ph type="title"/>
          </p:nvPr>
        </p:nvSpPr>
        <p:spPr>
          <a:xfrm>
            <a:off x="589915" y="327025"/>
            <a:ext cx="7688580" cy="734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Solution Approach</a:t>
            </a:r>
            <a:b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b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171" name="Google Shape;171;p23"/>
          <p:cNvSpPr txBox="1"/>
          <p:nvPr/>
        </p:nvSpPr>
        <p:spPr>
          <a:xfrm>
            <a:off x="487680" y="1285240"/>
            <a:ext cx="8308340" cy="360362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N" sz="1800" b="1">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sz="2800" b="1">
                <a:solidFill>
                  <a:srgbClr val="FFFFFF"/>
                </a:solidFill>
                <a:latin typeface="Times New Roman" panose="02020603050405020304"/>
                <a:ea typeface="Times New Roman" panose="02020603050405020304"/>
                <a:cs typeface="Times New Roman" panose="02020603050405020304"/>
                <a:sym typeface="Times New Roman" panose="02020603050405020304"/>
              </a:rPr>
              <a:t>Recognition</a:t>
            </a:r>
            <a:endParaRPr sz="2800" b="1" u="sng">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2000" b="1" u="sng">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IN"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After the faces are detected and cropped accordingly, a pre-trained FaceNet model will be used to create a face embedding for each detected face, then we </a:t>
            </a:r>
            <a:r>
              <a:rPr lang="en-IN"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train </a:t>
            </a:r>
            <a:r>
              <a:rPr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a Linear Support Vector Machine (SVM) classifier model to predict the identity of a given face.</a:t>
            </a:r>
            <a:endParaRPr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69" name="Shape 169"/>
        <p:cNvGrpSpPr/>
        <p:nvPr/>
      </p:nvGrpSpPr>
      <p:grpSpPr>
        <a:xfrm>
          <a:off x="0" y="0"/>
          <a:ext cx="0" cy="0"/>
          <a:chOff x="0" y="0"/>
          <a:chExt cx="0" cy="0"/>
        </a:xfrm>
      </p:grpSpPr>
      <p:sp>
        <p:nvSpPr>
          <p:cNvPr id="170" name="Google Shape;170;p23"/>
          <p:cNvSpPr txBox="1"/>
          <p:nvPr>
            <p:ph type="title"/>
          </p:nvPr>
        </p:nvSpPr>
        <p:spPr>
          <a:xfrm>
            <a:off x="589915" y="327025"/>
            <a:ext cx="7688580" cy="734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FFFFFF"/>
                </a:solidFill>
                <a:latin typeface="Times New Roman" panose="02020603050405020304"/>
                <a:ea typeface="Times New Roman" panose="02020603050405020304"/>
                <a:cs typeface="Times New Roman" panose="02020603050405020304"/>
                <a:sym typeface="Times New Roman" panose="02020603050405020304"/>
              </a:rPr>
              <a:t>Demo</a:t>
            </a:r>
            <a:endParaRPr lang="en-IN"/>
          </a:p>
        </p:txBody>
      </p:sp>
      <p:pic>
        <p:nvPicPr>
          <p:cNvPr id="8" name="Picture 7"/>
          <p:cNvPicPr>
            <a:picLocks noChangeAspect="1"/>
          </p:cNvPicPr>
          <p:nvPr/>
        </p:nvPicPr>
        <p:blipFill>
          <a:blip r:embed="rId1"/>
          <a:srcRect l="13116" t="3617" r="1592" b="9965"/>
          <a:stretch>
            <a:fillRect/>
          </a:stretch>
        </p:blipFill>
        <p:spPr>
          <a:xfrm>
            <a:off x="4222115" y="2079625"/>
            <a:ext cx="1428750" cy="1426210"/>
          </a:xfrm>
          <a:prstGeom prst="rect">
            <a:avLst/>
          </a:prstGeom>
        </p:spPr>
      </p:pic>
      <p:pic>
        <p:nvPicPr>
          <p:cNvPr id="2" name="Picture 1"/>
          <p:cNvPicPr>
            <a:picLocks noChangeAspect="1"/>
          </p:cNvPicPr>
          <p:nvPr/>
        </p:nvPicPr>
        <p:blipFill>
          <a:blip r:embed="rId2"/>
          <a:srcRect l="12211" t="4608" r="4060" b="9030"/>
          <a:stretch>
            <a:fillRect/>
          </a:stretch>
        </p:blipFill>
        <p:spPr>
          <a:xfrm>
            <a:off x="538480" y="1798955"/>
            <a:ext cx="2401570" cy="1988820"/>
          </a:xfrm>
          <a:prstGeom prst="rect">
            <a:avLst/>
          </a:prstGeom>
        </p:spPr>
      </p:pic>
      <p:sp>
        <p:nvSpPr>
          <p:cNvPr id="3" name="Right Arrow 2"/>
          <p:cNvSpPr/>
          <p:nvPr/>
        </p:nvSpPr>
        <p:spPr>
          <a:xfrm>
            <a:off x="3149600" y="2572385"/>
            <a:ext cx="986155" cy="4781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ight Arrow 3"/>
          <p:cNvSpPr/>
          <p:nvPr/>
        </p:nvSpPr>
        <p:spPr>
          <a:xfrm>
            <a:off x="5880735" y="2582545"/>
            <a:ext cx="94234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7016750" y="2593975"/>
            <a:ext cx="909320" cy="398780"/>
          </a:xfrm>
          <a:prstGeom prst="rect">
            <a:avLst/>
          </a:prstGeom>
          <a:noFill/>
        </p:spPr>
        <p:txBody>
          <a:bodyPr wrap="square" rtlCol="0">
            <a:spAutoFit/>
          </a:bodyPr>
          <a:p>
            <a:r>
              <a:rPr lang="en-IN" altLang="en-US" sz="2000"/>
              <a:t>Label</a:t>
            </a:r>
            <a:endParaRPr lang="en-IN" altLang="en-US" sz="2000"/>
          </a:p>
        </p:txBody>
      </p:sp>
      <p:sp>
        <p:nvSpPr>
          <p:cNvPr id="6" name="Text Box 5"/>
          <p:cNvSpPr txBox="1"/>
          <p:nvPr/>
        </p:nvSpPr>
        <p:spPr>
          <a:xfrm>
            <a:off x="5944235" y="2688590"/>
            <a:ext cx="751840" cy="245110"/>
          </a:xfrm>
          <a:prstGeom prst="rect">
            <a:avLst/>
          </a:prstGeom>
          <a:noFill/>
        </p:spPr>
        <p:txBody>
          <a:bodyPr wrap="square" rtlCol="0">
            <a:spAutoFit/>
          </a:bodyPr>
          <a:p>
            <a:r>
              <a:rPr lang="en-IN" altLang="en-US" sz="1000">
                <a:solidFill>
                  <a:schemeClr val="bg1"/>
                </a:solidFill>
              </a:rPr>
              <a:t>FaceNet</a:t>
            </a:r>
            <a:endParaRPr lang="en-IN" altLang="en-US" sz="1000">
              <a:solidFill>
                <a:schemeClr val="bg1"/>
              </a:solidFill>
            </a:endParaRPr>
          </a:p>
        </p:txBody>
      </p:sp>
      <p:sp>
        <p:nvSpPr>
          <p:cNvPr id="7" name="Text Box 6"/>
          <p:cNvSpPr txBox="1"/>
          <p:nvPr/>
        </p:nvSpPr>
        <p:spPr>
          <a:xfrm>
            <a:off x="3149600" y="2658110"/>
            <a:ext cx="1040130" cy="306705"/>
          </a:xfrm>
          <a:prstGeom prst="rect">
            <a:avLst/>
          </a:prstGeom>
          <a:noFill/>
        </p:spPr>
        <p:txBody>
          <a:bodyPr wrap="square" rtlCol="0">
            <a:spAutoFit/>
          </a:bodyPr>
          <a:p>
            <a:r>
              <a:rPr lang="en-IN" altLang="en-US">
                <a:solidFill>
                  <a:schemeClr val="bg1"/>
                </a:solidFill>
              </a:rPr>
              <a:t>MTCNN</a:t>
            </a:r>
            <a:endParaRPr lang="en-IN" altLang="en-US">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40" name="Shape 140"/>
        <p:cNvGrpSpPr/>
        <p:nvPr/>
      </p:nvGrpSpPr>
      <p:grpSpPr>
        <a:xfrm>
          <a:off x="0" y="0"/>
          <a:ext cx="0" cy="0"/>
          <a:chOff x="0" y="0"/>
          <a:chExt cx="0" cy="0"/>
        </a:xfrm>
      </p:grpSpPr>
      <p:sp>
        <p:nvSpPr>
          <p:cNvPr id="141" name="Google Shape;141;p18"/>
          <p:cNvSpPr txBox="1"/>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tLang="en-GB"/>
              <a:t>Introduction</a:t>
            </a:r>
            <a:endParaRPr lang="en-IN" altLang="en-GB"/>
          </a:p>
        </p:txBody>
      </p:sp>
      <p:sp>
        <p:nvSpPr>
          <p:cNvPr id="142" name="Google Shape;142;p18"/>
          <p:cNvSpPr txBox="1"/>
          <p:nvPr>
            <p:ph type="subTitle" idx="4294967295"/>
          </p:nvPr>
        </p:nvSpPr>
        <p:spPr>
          <a:xfrm>
            <a:off x="896620" y="2225040"/>
            <a:ext cx="7726045" cy="240411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0"/>
              </a:spcAft>
              <a:buNone/>
            </a:pPr>
            <a:r>
              <a:rPr lang="en-GB" sz="1800">
                <a:solidFill>
                  <a:srgbClr val="FFFFFF"/>
                </a:solidFill>
              </a:rPr>
              <a:t>MOOCs like NPTEL have been producing quality educational content that is openly available for students for online consumption. Though the there is a whole lot of content available, it is difficult for students to navigate and to find a course suitable for them. It is not so easy to follow a particular professor whose teaching style suits the student better.And is also a struggle to find a particular topic. </a:t>
            </a:r>
            <a:endParaRPr lang="en-GB"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52" name="Shape 152"/>
        <p:cNvGrpSpPr/>
        <p:nvPr/>
      </p:nvGrpSpPr>
      <p:grpSpPr>
        <a:xfrm>
          <a:off x="0" y="0"/>
          <a:ext cx="0" cy="0"/>
          <a:chOff x="0" y="0"/>
          <a:chExt cx="0" cy="0"/>
        </a:xfrm>
      </p:grpSpPr>
      <p:sp>
        <p:nvSpPr>
          <p:cNvPr id="154" name="Google Shape;154;p20"/>
          <p:cNvSpPr txBox="1"/>
          <p:nvPr/>
        </p:nvSpPr>
        <p:spPr>
          <a:xfrm>
            <a:off x="852955" y="782600"/>
            <a:ext cx="7740600" cy="357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US" sz="1800">
                <a:solidFill>
                  <a:schemeClr val="bg1"/>
                </a:solidFill>
                <a:sym typeface="+mn-ea"/>
              </a:rPr>
              <a:t>•</a:t>
            </a:r>
            <a:r>
              <a:rPr lang="en-US" sz="2000">
                <a:solidFill>
                  <a:schemeClr val="bg1"/>
                </a:solidFill>
                <a:sym typeface="+mn-ea"/>
              </a:rPr>
              <a:t> </a:t>
            </a:r>
            <a:r>
              <a:rPr sz="2000">
                <a:solidFill>
                  <a:srgbClr val="FFFFFF"/>
                </a:solidFill>
                <a:latin typeface="Times New Roman" panose="02020603050405020304"/>
                <a:ea typeface="Times New Roman" panose="02020603050405020304"/>
                <a:cs typeface="Times New Roman" panose="02020603050405020304"/>
                <a:sym typeface="Times New Roman" panose="02020603050405020304"/>
              </a:rPr>
              <a:t>Videos having a single title of length 30 seconds that were taken from the videos available on NPTEL website were used to predict titles.</a:t>
            </a:r>
            <a:endParaRPr sz="20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20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US" sz="2000">
                <a:solidFill>
                  <a:schemeClr val="bg1"/>
                </a:solidFill>
                <a:sym typeface="+mn-ea"/>
              </a:rPr>
              <a:t>•</a:t>
            </a:r>
            <a:r>
              <a:rPr sz="2000">
                <a:solidFill>
                  <a:srgbClr val="FFFFFF"/>
                </a:solidFill>
                <a:latin typeface="Times New Roman" panose="02020603050405020304"/>
                <a:ea typeface="Times New Roman" panose="02020603050405020304"/>
                <a:cs typeface="Times New Roman" panose="02020603050405020304"/>
                <a:sym typeface="Times New Roman" panose="02020603050405020304"/>
              </a:rPr>
              <a:t> Levenshtein distance was used to calculate the error between these. I used a set of 46 videos to calculate the accuracy of the algorithm and fixed various issues accordingly and achieved an accuracy of 0.88 on this set. The test set was then extended to 73 videos and achieved an accuracy of 0.84 with our algorithm.</a:t>
            </a:r>
            <a:endParaRPr sz="20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20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lang="en-IN"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333333"/>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33333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690880" y="640715"/>
            <a:ext cx="3521075" cy="521970"/>
          </a:xfrm>
          <a:prstGeom prst="rect">
            <a:avLst/>
          </a:prstGeom>
          <a:noFill/>
        </p:spPr>
        <p:txBody>
          <a:bodyPr wrap="square" rtlCol="0">
            <a:spAutoFit/>
          </a:bodyPr>
          <a:p>
            <a:r>
              <a:rPr sz="2800">
                <a:solidFill>
                  <a:srgbClr val="FFFFFF"/>
                </a:solidFill>
                <a:latin typeface="Times New Roman" panose="02020603050405020304"/>
                <a:ea typeface="Times New Roman" panose="02020603050405020304"/>
                <a:cs typeface="Times New Roman" panose="02020603050405020304"/>
                <a:sym typeface="Times New Roman" panose="02020603050405020304"/>
              </a:rPr>
              <a:t>Evaluation</a:t>
            </a:r>
            <a:endParaRPr sz="2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52" name="Shape 152"/>
        <p:cNvGrpSpPr/>
        <p:nvPr/>
      </p:nvGrpSpPr>
      <p:grpSpPr>
        <a:xfrm>
          <a:off x="0" y="0"/>
          <a:ext cx="0" cy="0"/>
          <a:chOff x="0" y="0"/>
          <a:chExt cx="0" cy="0"/>
        </a:xfrm>
      </p:grpSpPr>
      <p:sp>
        <p:nvSpPr>
          <p:cNvPr id="154" name="Google Shape;154;p20"/>
          <p:cNvSpPr txBox="1"/>
          <p:nvPr/>
        </p:nvSpPr>
        <p:spPr>
          <a:xfrm>
            <a:off x="852955" y="782600"/>
            <a:ext cx="7740600" cy="357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US" sz="1800">
                <a:solidFill>
                  <a:schemeClr val="bg1"/>
                </a:solidFill>
                <a:sym typeface="+mn-ea"/>
              </a:rPr>
              <a:t>•</a:t>
            </a:r>
            <a:r>
              <a:rPr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 Cumulative error shown below in the table is the weighted average over all the</a:t>
            </a:r>
            <a:endParaRPr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errors in each video, where frequency of slides in each video is taken as weight for that particular video/title, while Mean Error does not consider that frequency. </a:t>
            </a:r>
            <a:r>
              <a:rPr lang="en-IN"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333333"/>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33333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nvSpPr>
        <p:spPr>
          <a:xfrm>
            <a:off x="690880" y="640715"/>
            <a:ext cx="3521075" cy="521970"/>
          </a:xfrm>
          <a:prstGeom prst="rect">
            <a:avLst/>
          </a:prstGeom>
          <a:noFill/>
        </p:spPr>
        <p:txBody>
          <a:bodyPr wrap="square" rtlCol="0">
            <a:spAutoFit/>
          </a:bodyPr>
          <a:p>
            <a:r>
              <a:rPr sz="2800">
                <a:solidFill>
                  <a:srgbClr val="FFFFFF"/>
                </a:solidFill>
                <a:latin typeface="Times New Roman" panose="02020603050405020304"/>
                <a:ea typeface="Times New Roman" panose="02020603050405020304"/>
                <a:cs typeface="Times New Roman" panose="02020603050405020304"/>
                <a:sym typeface="Times New Roman" panose="02020603050405020304"/>
              </a:rPr>
              <a:t>Evaluation</a:t>
            </a:r>
            <a:endParaRPr sz="2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511935" y="2802890"/>
            <a:ext cx="6422390" cy="15589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58" name="Shape 158"/>
        <p:cNvGrpSpPr/>
        <p:nvPr/>
      </p:nvGrpSpPr>
      <p:grpSpPr>
        <a:xfrm>
          <a:off x="0" y="0"/>
          <a:ext cx="0" cy="0"/>
          <a:chOff x="0" y="0"/>
          <a:chExt cx="0" cy="0"/>
        </a:xfrm>
      </p:grpSpPr>
      <p:sp>
        <p:nvSpPr>
          <p:cNvPr id="2" name="Text Box 1"/>
          <p:cNvSpPr txBox="1"/>
          <p:nvPr/>
        </p:nvSpPr>
        <p:spPr>
          <a:xfrm>
            <a:off x="775970" y="362585"/>
            <a:ext cx="5194300" cy="583565"/>
          </a:xfrm>
          <a:prstGeom prst="rect">
            <a:avLst/>
          </a:prstGeom>
          <a:noFill/>
        </p:spPr>
        <p:txBody>
          <a:bodyPr wrap="square" rtlCol="0">
            <a:spAutoFit/>
          </a:bodyPr>
          <a:p>
            <a:r>
              <a:rPr lang="en-US" sz="3200">
                <a:solidFill>
                  <a:schemeClr val="bg1"/>
                </a:solidFill>
              </a:rPr>
              <a:t>Drawbacks and Challenges</a:t>
            </a:r>
            <a:endParaRPr lang="en-US" sz="3200">
              <a:solidFill>
                <a:schemeClr val="bg1"/>
              </a:solidFill>
            </a:endParaRPr>
          </a:p>
        </p:txBody>
      </p:sp>
      <p:sp>
        <p:nvSpPr>
          <p:cNvPr id="3" name="Text Box 2"/>
          <p:cNvSpPr txBox="1"/>
          <p:nvPr/>
        </p:nvSpPr>
        <p:spPr>
          <a:xfrm>
            <a:off x="775970" y="1363345"/>
            <a:ext cx="7958455" cy="3692525"/>
          </a:xfrm>
          <a:prstGeom prst="rect">
            <a:avLst/>
          </a:prstGeom>
          <a:noFill/>
        </p:spPr>
        <p:txBody>
          <a:bodyPr wrap="square" rtlCol="0">
            <a:spAutoFit/>
          </a:bodyPr>
          <a:p>
            <a:r>
              <a:rPr sz="1800">
                <a:solidFill>
                  <a:schemeClr val="bg1"/>
                </a:solidFill>
              </a:rPr>
              <a:t>• The major challenge faced was the unavailability of a ready data set and hence causing us to handpick the data set.</a:t>
            </a:r>
            <a:endParaRPr sz="1800">
              <a:solidFill>
                <a:schemeClr val="bg1"/>
              </a:solidFill>
            </a:endParaRPr>
          </a:p>
          <a:p>
            <a:endParaRPr sz="1800">
              <a:solidFill>
                <a:schemeClr val="bg1"/>
              </a:solidFill>
            </a:endParaRPr>
          </a:p>
          <a:p>
            <a:r>
              <a:rPr sz="1800">
                <a:solidFill>
                  <a:schemeClr val="bg1"/>
                </a:solidFill>
              </a:rPr>
              <a:t>• Title Extraction was not giving the best results for the slides having a dark background and light text though the preprocessing step involves converting images into a binary image.</a:t>
            </a:r>
            <a:endParaRPr sz="1800">
              <a:solidFill>
                <a:schemeClr val="bg1"/>
              </a:solidFill>
            </a:endParaRPr>
          </a:p>
          <a:p>
            <a:endParaRPr sz="1800">
              <a:solidFill>
                <a:schemeClr val="bg1"/>
              </a:solidFill>
            </a:endParaRPr>
          </a:p>
          <a:p>
            <a:r>
              <a:rPr sz="1800">
                <a:solidFill>
                  <a:schemeClr val="bg1"/>
                </a:solidFill>
              </a:rPr>
              <a:t>• The Title Extraction also does not work well in the cases where there are images at the top of those images.</a:t>
            </a:r>
            <a:endParaRPr sz="1800">
              <a:solidFill>
                <a:schemeClr val="bg1"/>
              </a:solidFill>
            </a:endParaRPr>
          </a:p>
          <a:p>
            <a:endParaRPr sz="1800">
              <a:solidFill>
                <a:schemeClr val="bg1"/>
              </a:solidFill>
            </a:endParaRPr>
          </a:p>
          <a:p>
            <a:r>
              <a:rPr sz="1800">
                <a:solidFill>
                  <a:schemeClr val="bg1"/>
                </a:solidFill>
              </a:rPr>
              <a:t>• To cluster all the courses in NPTEL we need alot of data to process and train , since our computational power and storage capacity is limited, we considered only 3 professors as a sample data set.</a:t>
            </a:r>
            <a:endParaRPr sz="180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58" name="Shape 158"/>
        <p:cNvGrpSpPr/>
        <p:nvPr/>
      </p:nvGrpSpPr>
      <p:grpSpPr>
        <a:xfrm>
          <a:off x="0" y="0"/>
          <a:ext cx="0" cy="0"/>
          <a:chOff x="0" y="0"/>
          <a:chExt cx="0" cy="0"/>
        </a:xfrm>
      </p:grpSpPr>
      <p:sp>
        <p:nvSpPr>
          <p:cNvPr id="2" name="Text Box 1"/>
          <p:cNvSpPr txBox="1"/>
          <p:nvPr/>
        </p:nvSpPr>
        <p:spPr>
          <a:xfrm>
            <a:off x="775970" y="362585"/>
            <a:ext cx="5194300" cy="583565"/>
          </a:xfrm>
          <a:prstGeom prst="rect">
            <a:avLst/>
          </a:prstGeom>
          <a:noFill/>
        </p:spPr>
        <p:txBody>
          <a:bodyPr wrap="square" rtlCol="0">
            <a:spAutoFit/>
          </a:bodyPr>
          <a:p>
            <a:r>
              <a:rPr lang="en-US" sz="3200">
                <a:solidFill>
                  <a:schemeClr val="bg1"/>
                </a:solidFill>
              </a:rPr>
              <a:t>Drawbacks and Challenges</a:t>
            </a:r>
            <a:endParaRPr lang="en-US" sz="3200">
              <a:solidFill>
                <a:schemeClr val="bg1"/>
              </a:solidFill>
            </a:endParaRPr>
          </a:p>
        </p:txBody>
      </p:sp>
      <p:pic>
        <p:nvPicPr>
          <p:cNvPr id="1" name="Picture 0"/>
          <p:cNvPicPr>
            <a:picLocks noChangeAspect="1"/>
          </p:cNvPicPr>
          <p:nvPr/>
        </p:nvPicPr>
        <p:blipFill>
          <a:blip r:embed="rId1"/>
          <a:stretch>
            <a:fillRect/>
          </a:stretch>
        </p:blipFill>
        <p:spPr>
          <a:xfrm>
            <a:off x="755650" y="1364615"/>
            <a:ext cx="2783840" cy="1566545"/>
          </a:xfrm>
          <a:prstGeom prst="rect">
            <a:avLst/>
          </a:prstGeom>
        </p:spPr>
      </p:pic>
      <p:pic>
        <p:nvPicPr>
          <p:cNvPr id="4" name="Picture 3" descr="ioloop000001"/>
          <p:cNvPicPr>
            <a:picLocks noChangeAspect="1"/>
          </p:cNvPicPr>
          <p:nvPr/>
        </p:nvPicPr>
        <p:blipFill>
          <a:blip r:embed="rId2"/>
          <a:stretch>
            <a:fillRect/>
          </a:stretch>
        </p:blipFill>
        <p:spPr>
          <a:xfrm>
            <a:off x="707390" y="3364865"/>
            <a:ext cx="2933065" cy="1649730"/>
          </a:xfrm>
          <a:prstGeom prst="rect">
            <a:avLst/>
          </a:prstGeom>
        </p:spPr>
      </p:pic>
      <p:pic>
        <p:nvPicPr>
          <p:cNvPr id="5" name="Picture 4"/>
          <p:cNvPicPr>
            <a:picLocks noChangeAspect="1"/>
          </p:cNvPicPr>
          <p:nvPr/>
        </p:nvPicPr>
        <p:blipFill>
          <a:blip r:embed="rId3"/>
          <a:srcRect l="17814" t="9100" r="21044" b="11160"/>
          <a:stretch>
            <a:fillRect/>
          </a:stretch>
        </p:blipFill>
        <p:spPr>
          <a:xfrm>
            <a:off x="5304155" y="1218565"/>
            <a:ext cx="2860040" cy="2098675"/>
          </a:xfrm>
          <a:prstGeom prst="rect">
            <a:avLst/>
          </a:prstGeom>
        </p:spPr>
      </p:pic>
      <p:sp>
        <p:nvSpPr>
          <p:cNvPr id="6" name="Text Box 5"/>
          <p:cNvSpPr txBox="1"/>
          <p:nvPr/>
        </p:nvSpPr>
        <p:spPr>
          <a:xfrm>
            <a:off x="5099050" y="3440430"/>
            <a:ext cx="3354070" cy="953135"/>
          </a:xfrm>
          <a:prstGeom prst="rect">
            <a:avLst/>
          </a:prstGeom>
          <a:noFill/>
        </p:spPr>
        <p:txBody>
          <a:bodyPr wrap="square" rtlCol="0">
            <a:spAutoFit/>
          </a:bodyPr>
          <a:p>
            <a:r>
              <a:rPr lang="en-US"/>
              <a:t>'brealboaro': </a:t>
            </a:r>
            <a:r>
              <a:rPr lang="en-US">
                <a:solidFill>
                  <a:schemeClr val="bg1"/>
                </a:solidFill>
              </a:rPr>
              <a:t>5</a:t>
            </a:r>
            <a:r>
              <a:rPr lang="en-US"/>
              <a:t>, 'for preparation': </a:t>
            </a:r>
            <a:r>
              <a:rPr lang="en-US">
                <a:solidFill>
                  <a:schemeClr val="bg1"/>
                </a:solidFill>
              </a:rPr>
              <a:t>5</a:t>
            </a:r>
            <a:r>
              <a:rPr lang="en-US"/>
              <a:t>, 'breadboaro': </a:t>
            </a:r>
            <a:r>
              <a:rPr lang="en-US">
                <a:solidFill>
                  <a:schemeClr val="bg1"/>
                </a:solidFill>
              </a:rPr>
              <a:t>25</a:t>
            </a:r>
            <a:r>
              <a:rPr lang="en-US"/>
              <a:t>, </a:t>
            </a:r>
            <a:r>
              <a:rPr lang="en-US">
                <a:solidFill>
                  <a:schemeClr val="bg1">
                    <a:lumMod val="85000"/>
                  </a:schemeClr>
                </a:solidFill>
              </a:rPr>
              <a:t>'breadboard'</a:t>
            </a:r>
            <a:r>
              <a:rPr lang="en-US"/>
              <a:t>: </a:t>
            </a:r>
            <a:r>
              <a:rPr lang="en-US">
                <a:solidFill>
                  <a:schemeClr val="bg1"/>
                </a:solidFill>
              </a:rPr>
              <a:t>3</a:t>
            </a:r>
            <a:r>
              <a:rPr lang="en-US"/>
              <a:t>, 'for circutt preparation': </a:t>
            </a:r>
            <a:r>
              <a:rPr lang="en-US">
                <a:solidFill>
                  <a:schemeClr val="bg1"/>
                </a:solidFill>
              </a:rPr>
              <a:t>1</a:t>
            </a:r>
            <a:r>
              <a:rPr lang="en-US"/>
              <a:t>, 'circutt preparation': </a:t>
            </a:r>
            <a:r>
              <a:rPr lang="en-US">
                <a:solidFill>
                  <a:schemeClr val="bg1"/>
                </a:solidFill>
              </a:rPr>
              <a:t>1</a:t>
            </a:r>
            <a:r>
              <a:rPr lang="en-US"/>
              <a:t>, 'preparation': </a:t>
            </a:r>
            <a:r>
              <a:rPr lang="en-US">
                <a:solidFill>
                  <a:schemeClr val="bg1"/>
                </a:solidFill>
              </a:rPr>
              <a:t>1</a:t>
            </a:r>
            <a:endParaRPr lang="en-US">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727710" y="414020"/>
            <a:ext cx="768858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Scope for Future work</a:t>
            </a:r>
            <a:br>
              <a:rPr lang="en-GB"/>
            </a:br>
            <a:br>
              <a:rPr lang="en-GB"/>
            </a:br>
            <a:r>
              <a:rPr lang="en-GB" sz="2000"/>
              <a:t>•</a:t>
            </a:r>
            <a:r>
              <a:rPr lang="en-GB" sz="1600"/>
              <a:t> Try fixing cases that give unpredictable outputs or random lines other than the title for Title Extraction task.</a:t>
            </a:r>
            <a:br>
              <a:rPr lang="en-GB" sz="1600"/>
            </a:br>
            <a:r>
              <a:rPr lang="en-GB" sz="2000">
                <a:sym typeface="+mn-ea"/>
              </a:rPr>
              <a:t>•</a:t>
            </a:r>
            <a:r>
              <a:rPr lang="en-GB" sz="2000"/>
              <a:t> </a:t>
            </a:r>
            <a:r>
              <a:rPr lang="en-GB" sz="1600"/>
              <a:t>Increasing the accuracy of title prediction on slides that have a dark background and light text and Adding the possibility of extracting title from slides that have images above the title of the slide.</a:t>
            </a:r>
            <a:br>
              <a:rPr lang="en-GB" sz="1600"/>
            </a:br>
            <a:r>
              <a:rPr lang="en-GB" sz="2000">
                <a:sym typeface="+mn-ea"/>
              </a:rPr>
              <a:t>•</a:t>
            </a:r>
            <a:r>
              <a:rPr lang="en-GB" sz="1600"/>
              <a:t> Computational Computation of Facial Recognition Model can be reduced over a lecture video by applying classification over a video rather than every frame individually.</a:t>
            </a:r>
            <a:br>
              <a:rPr lang="en-GB" sz="1600"/>
            </a:br>
            <a:r>
              <a:rPr lang="en-GB" sz="2000">
                <a:sym typeface="+mn-ea"/>
              </a:rPr>
              <a:t>•</a:t>
            </a:r>
            <a:r>
              <a:rPr lang="en-GB" sz="2000"/>
              <a:t> </a:t>
            </a:r>
            <a:r>
              <a:rPr lang="en-GB" sz="1600"/>
              <a:t>The facial recognition model can further be tested by adding more faces to the database and generalising it better.</a:t>
            </a:r>
            <a:endParaRPr lang="en-GB"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282" name="Shape 282"/>
        <p:cNvGrpSpPr/>
        <p:nvPr/>
      </p:nvGrpSpPr>
      <p:grpSpPr>
        <a:xfrm>
          <a:off x="0" y="0"/>
          <a:ext cx="0" cy="0"/>
          <a:chOff x="0" y="0"/>
          <a:chExt cx="0" cy="0"/>
        </a:xfrm>
      </p:grpSpPr>
      <p:sp>
        <p:nvSpPr>
          <p:cNvPr id="283" name="Google Shape;283;p41"/>
          <p:cNvSpPr txBox="1"/>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						</a:t>
            </a:r>
            <a:endParaRPr lang="en-GB"/>
          </a:p>
          <a:p>
            <a:pPr marL="2743200" lvl="0" indent="0" algn="l" rtl="0">
              <a:spcBef>
                <a:spcPts val="0"/>
              </a:spcBef>
              <a:spcAft>
                <a:spcPts val="0"/>
              </a:spcAft>
              <a:buNone/>
            </a:pPr>
            <a:r>
              <a:rPr lang="en-GB">
                <a:solidFill>
                  <a:srgbClr val="000000"/>
                </a:solidFill>
              </a:rPr>
              <a:t>Thank you</a:t>
            </a:r>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727545" y="52236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lang="en-GB"/>
          </a:p>
        </p:txBody>
      </p:sp>
      <p:sp>
        <p:nvSpPr>
          <p:cNvPr id="289" name="Google Shape;289;p42"/>
          <p:cNvSpPr txBox="1"/>
          <p:nvPr>
            <p:ph type="body" idx="1"/>
          </p:nvPr>
        </p:nvSpPr>
        <p:spPr>
          <a:xfrm>
            <a:off x="727545" y="164453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a:solidFill>
                  <a:schemeClr val="accent5"/>
                </a:solidFill>
              </a:rPr>
              <a:t>[1] Sebastian Bock and Martin Weiß. “A Proof of Local Convergence for the Adam Optimizer”. In: July 2019, pp. 1–8. doi: 10.1109/IJCNN.2019.8852239.</a:t>
            </a:r>
            <a:endParaRPr>
              <a:solidFill>
                <a:schemeClr val="accent5"/>
              </a:solidFill>
            </a:endParaRPr>
          </a:p>
          <a:p>
            <a:pPr marL="0" lvl="0" indent="0" algn="l" rtl="0">
              <a:spcBef>
                <a:spcPts val="0"/>
              </a:spcBef>
              <a:spcAft>
                <a:spcPts val="1000"/>
              </a:spcAft>
              <a:buNone/>
            </a:pPr>
            <a:r>
              <a:rPr>
                <a:solidFill>
                  <a:schemeClr val="accent5"/>
                </a:solidFill>
              </a:rPr>
              <a:t>[2] Rudrajit Das and Subhasis Chaudhuri. On the Separability of Classes with the CrossEntropy Loss Function. Sept. 2019.</a:t>
            </a:r>
            <a:endParaRPr>
              <a:solidFill>
                <a:schemeClr val="accent5"/>
              </a:solidFill>
            </a:endParaRPr>
          </a:p>
          <a:p>
            <a:pPr marL="0" lvl="0" indent="0" algn="l" rtl="0">
              <a:spcBef>
                <a:spcPts val="0"/>
              </a:spcBef>
              <a:spcAft>
                <a:spcPts val="1000"/>
              </a:spcAft>
              <a:buNone/>
            </a:pPr>
            <a:r>
              <a:rPr>
                <a:solidFill>
                  <a:schemeClr val="accent5"/>
                </a:solidFill>
              </a:rPr>
              <a:t>[3] Theodoros Evgeniou and Massimiliano Pontil. “Support Vector Machines: Theory and Applications”. In: vol. 2049. Jan. 2001, pp. 249–257. doi: 10.1007/3-540-44673-7_12.</a:t>
            </a:r>
            <a:endParaRPr>
              <a:solidFill>
                <a:schemeClr val="accent5"/>
              </a:solidFill>
            </a:endParaRPr>
          </a:p>
          <a:p>
            <a:pPr marL="0" lvl="0" indent="0" algn="l" rtl="0">
              <a:spcBef>
                <a:spcPts val="0"/>
              </a:spcBef>
              <a:spcAft>
                <a:spcPts val="1000"/>
              </a:spcAft>
              <a:buNone/>
            </a:pPr>
            <a:r>
              <a:rPr>
                <a:solidFill>
                  <a:schemeClr val="accent5"/>
                </a:solidFill>
              </a:rPr>
              <a:t>[4] Theodoros Evgeniou and Massimiliano Pontil. “Support Vector Machines: Theory and Applications”. In: vol. 2049. Jan. 2001, pp. 249–257. doi: 10.1007/3-540-44673-7_12.</a:t>
            </a:r>
            <a:endParaRPr>
              <a:solidFill>
                <a:schemeClr val="accent5"/>
              </a:solidFill>
            </a:endParaRPr>
          </a:p>
          <a:p>
            <a:pPr marL="0" lvl="0" indent="0" algn="l" rtl="0">
              <a:spcBef>
                <a:spcPts val="0"/>
              </a:spcBef>
              <a:spcAft>
                <a:spcPts val="1000"/>
              </a:spcAft>
              <a:buNone/>
            </a:pPr>
            <a:endParaRPr>
              <a:solidFill>
                <a:schemeClr val="accent5"/>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727545" y="52236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lang="en-GB"/>
          </a:p>
        </p:txBody>
      </p:sp>
      <p:sp>
        <p:nvSpPr>
          <p:cNvPr id="289" name="Google Shape;289;p42"/>
          <p:cNvSpPr txBox="1"/>
          <p:nvPr>
            <p:ph type="body" idx="1"/>
          </p:nvPr>
        </p:nvSpPr>
        <p:spPr>
          <a:xfrm>
            <a:off x="727545" y="16439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a:solidFill>
                  <a:schemeClr val="accent5"/>
                </a:solidFill>
              </a:rPr>
              <a:t>[5] Hongchang Ku and Wei Dong. “Face Recognition Based on MTCNN and Convolutional Neural Network”. In: Frontiers in Signal Processing 4 (Jan. 2020). doi: 10.22606/fsp. 2020.41006.</a:t>
            </a:r>
            <a:endParaRPr>
              <a:solidFill>
                <a:schemeClr val="accent5"/>
              </a:solidFill>
            </a:endParaRPr>
          </a:p>
          <a:p>
            <a:pPr marL="0" lvl="0" indent="0" algn="l" rtl="0">
              <a:spcBef>
                <a:spcPts val="0"/>
              </a:spcBef>
              <a:spcAft>
                <a:spcPts val="1000"/>
              </a:spcAft>
              <a:buNone/>
            </a:pPr>
            <a:r>
              <a:rPr>
                <a:solidFill>
                  <a:schemeClr val="accent5"/>
                </a:solidFill>
              </a:rPr>
              <a:t>[6] Keiron O’Shea and Ryan Nash. “An Introduction to Convolutional Neural Networks”. In: ArXiv e-prints (Nov. 2015).</a:t>
            </a:r>
            <a:endParaRPr>
              <a:solidFill>
                <a:schemeClr val="accent5"/>
              </a:solidFill>
            </a:endParaRPr>
          </a:p>
          <a:p>
            <a:pPr marL="0" lvl="0" indent="0" algn="l" rtl="0">
              <a:spcBef>
                <a:spcPts val="0"/>
              </a:spcBef>
              <a:spcAft>
                <a:spcPts val="1000"/>
              </a:spcAft>
              <a:buNone/>
            </a:pPr>
            <a:r>
              <a:rPr>
                <a:solidFill>
                  <a:schemeClr val="accent5"/>
                </a:solidFill>
              </a:rPr>
              <a:t>[7] M. A. Rahiman and M. S. Rajasree. “A Detailed Study and Analysis of OCR Research in South Indian Scripts”. In: 2009 International Conference on Advances in Recent Technologies in Communication and Computing. 2009, pp. 31–38. doi: 10.1109/ARTCom.2009.45.</a:t>
            </a:r>
            <a:endParaRPr>
              <a:solidFill>
                <a:schemeClr val="accent5"/>
              </a:solidFill>
            </a:endParaRPr>
          </a:p>
          <a:p>
            <a:pPr marL="0" lvl="0" indent="0" algn="l" rtl="0">
              <a:spcBef>
                <a:spcPts val="0"/>
              </a:spcBef>
              <a:spcAft>
                <a:spcPts val="1000"/>
              </a:spcAft>
              <a:buNone/>
            </a:pPr>
            <a:r>
              <a:rPr>
                <a:solidFill>
                  <a:schemeClr val="accent5"/>
                </a:solidFill>
              </a:rPr>
              <a:t>[8] Saad Albawi; Tareq Abed Mohammed; Saad Al-Zawi. “Understanding of a convolutional neural network”. In: International Conference on Engineering and Technology (ICET)(2017).</a:t>
            </a:r>
            <a:endParaRPr>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46" name="Shape 146"/>
        <p:cNvGrpSpPr/>
        <p:nvPr/>
      </p:nvGrpSpPr>
      <p:grpSpPr>
        <a:xfrm>
          <a:off x="0" y="0"/>
          <a:ext cx="0" cy="0"/>
          <a:chOff x="0" y="0"/>
          <a:chExt cx="0" cy="0"/>
        </a:xfrm>
      </p:grpSpPr>
      <p:sp>
        <p:nvSpPr>
          <p:cNvPr id="147" name="Google Shape;147;p19"/>
          <p:cNvSpPr txBox="1"/>
          <p:nvPr>
            <p:ph type="title"/>
          </p:nvPr>
        </p:nvSpPr>
        <p:spPr>
          <a:xfrm>
            <a:off x="729615" y="1322705"/>
            <a:ext cx="7688580" cy="6502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a:t>
            </a:r>
            <a:r>
              <a:rPr lang="en-IN" altLang="en-GB"/>
              <a:t>Statement</a:t>
            </a:r>
            <a:endParaRPr lang="en-IN" altLang="en-GB"/>
          </a:p>
        </p:txBody>
      </p:sp>
      <p:sp>
        <p:nvSpPr>
          <p:cNvPr id="2" name="Text Box 1"/>
          <p:cNvSpPr txBox="1"/>
          <p:nvPr/>
        </p:nvSpPr>
        <p:spPr>
          <a:xfrm>
            <a:off x="1859915" y="2277110"/>
            <a:ext cx="4725670" cy="1014730"/>
          </a:xfrm>
          <a:prstGeom prst="rect">
            <a:avLst/>
          </a:prstGeom>
          <a:noFill/>
        </p:spPr>
        <p:txBody>
          <a:bodyPr wrap="square" rtlCol="0" anchor="t">
            <a:spAutoFit/>
          </a:bodyPr>
          <a:p>
            <a:r>
              <a:rPr lang="en-US" sz="2000">
                <a:solidFill>
                  <a:schemeClr val="bg1"/>
                </a:solidFill>
                <a:sym typeface="+mn-ea"/>
              </a:rPr>
              <a:t>• </a:t>
            </a:r>
            <a:r>
              <a:rPr lang="en-US" sz="2000">
                <a:solidFill>
                  <a:schemeClr val="bg1"/>
                </a:solidFill>
              </a:rPr>
              <a:t>Face V/s Slide Classification</a:t>
            </a:r>
            <a:endParaRPr lang="en-US" sz="2000">
              <a:solidFill>
                <a:schemeClr val="bg1"/>
              </a:solidFill>
            </a:endParaRPr>
          </a:p>
          <a:p>
            <a:r>
              <a:rPr lang="en-US" sz="2000">
                <a:solidFill>
                  <a:schemeClr val="bg1"/>
                </a:solidFill>
              </a:rPr>
              <a:t>• Title Extraction  </a:t>
            </a:r>
            <a:endParaRPr lang="en-US" sz="2000">
              <a:solidFill>
                <a:schemeClr val="bg1"/>
              </a:solidFill>
            </a:endParaRPr>
          </a:p>
          <a:p>
            <a:r>
              <a:rPr lang="en-US" sz="2000">
                <a:solidFill>
                  <a:schemeClr val="bg1"/>
                </a:solidFill>
              </a:rPr>
              <a:t>• Facial Recognition </a:t>
            </a:r>
            <a:endParaRPr lang="en-US" sz="20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46" name="Shape 146"/>
        <p:cNvGrpSpPr/>
        <p:nvPr/>
      </p:nvGrpSpPr>
      <p:grpSpPr>
        <a:xfrm>
          <a:off x="0" y="0"/>
          <a:ext cx="0" cy="0"/>
          <a:chOff x="0" y="0"/>
          <a:chExt cx="0" cy="0"/>
        </a:xfrm>
      </p:grpSpPr>
      <p:sp>
        <p:nvSpPr>
          <p:cNvPr id="147" name="Google Shape;147;p19"/>
          <p:cNvSpPr txBox="1"/>
          <p:nvPr>
            <p:ph type="title"/>
          </p:nvPr>
        </p:nvSpPr>
        <p:spPr>
          <a:xfrm>
            <a:off x="729615" y="1322705"/>
            <a:ext cx="7688580" cy="6502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a:t>
            </a:r>
            <a:r>
              <a:rPr lang="en-IN" altLang="en-GB"/>
              <a:t>Statement</a:t>
            </a:r>
            <a:endParaRPr lang="en-IN" altLang="en-GB"/>
          </a:p>
        </p:txBody>
      </p:sp>
      <p:pic>
        <p:nvPicPr>
          <p:cNvPr id="2" name="Picture 1"/>
          <p:cNvPicPr>
            <a:picLocks noChangeAspect="1"/>
          </p:cNvPicPr>
          <p:nvPr/>
        </p:nvPicPr>
        <p:blipFill>
          <a:blip r:embed="rId1"/>
          <a:stretch>
            <a:fillRect/>
          </a:stretch>
        </p:blipFill>
        <p:spPr>
          <a:xfrm>
            <a:off x="635" y="635"/>
            <a:ext cx="9142730" cy="51428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52" name="Shape 152"/>
        <p:cNvGrpSpPr/>
        <p:nvPr/>
      </p:nvGrpSpPr>
      <p:grpSpPr>
        <a:xfrm>
          <a:off x="0" y="0"/>
          <a:ext cx="0" cy="0"/>
          <a:chOff x="0" y="0"/>
          <a:chExt cx="0" cy="0"/>
        </a:xfrm>
      </p:grpSpPr>
      <p:sp>
        <p:nvSpPr>
          <p:cNvPr id="153" name="Google Shape;153;p20"/>
          <p:cNvSpPr txBox="1"/>
          <p:nvPr>
            <p:ph type="title"/>
          </p:nvPr>
        </p:nvSpPr>
        <p:spPr>
          <a:xfrm>
            <a:off x="0" y="-635"/>
            <a:ext cx="9144635" cy="779145"/>
          </a:xfrm>
          <a:prstGeom prst="rect">
            <a:avLst/>
          </a:prstGeom>
          <a:solidFill>
            <a:schemeClr val="bg2">
              <a:lumMod val="10000"/>
              <a:lumOff val="90000"/>
            </a:schemeClr>
          </a:solidFill>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000">
                <a:solidFill>
                  <a:schemeClr val="bg2"/>
                </a:solidFill>
                <a:sym typeface="+mn-ea"/>
              </a:rPr>
              <a:t>Face V/s Slide Classification</a:t>
            </a:r>
            <a:endParaRPr lang="en-US" sz="2000">
              <a:solidFill>
                <a:schemeClr val="bg2"/>
              </a:solidFill>
              <a:sym typeface="+mn-ea"/>
            </a:endParaRPr>
          </a:p>
        </p:txBody>
      </p:sp>
      <p:sp>
        <p:nvSpPr>
          <p:cNvPr id="154" name="Google Shape;154;p20"/>
          <p:cNvSpPr txBox="1"/>
          <p:nvPr/>
        </p:nvSpPr>
        <p:spPr>
          <a:xfrm>
            <a:off x="813585" y="1564285"/>
            <a:ext cx="7740600" cy="357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lang="en-IN" altLang="en-GB"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T</a:t>
            </a:r>
            <a:r>
              <a:rPr lang="en-GB"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he first problem to be solved was to identify parts of the video which have slides in them.The frames containing slides will be used the ”Title Extraction” problem and the frames containing faces will be used for the ”Facial Recognition” problem.</a:t>
            </a:r>
            <a:endParaRPr lang="en-GB"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IN" altLang="en-GB"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lang="en-GB" sz="1600">
                <a:solidFill>
                  <a:srgbClr val="FFFFFF"/>
                </a:solidFill>
                <a:latin typeface="Times New Roman" panose="02020603050405020304"/>
                <a:ea typeface="Times New Roman" panose="02020603050405020304"/>
                <a:cs typeface="Times New Roman" panose="02020603050405020304"/>
                <a:sym typeface="Times New Roman" panose="02020603050405020304"/>
              </a:rPr>
              <a:t>Though this part will directly not solve any part of our main objective , this is the base for all the work and other parts will use the results obtained here</a:t>
            </a: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a:t>
            </a: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333333"/>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33333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690880" y="1219835"/>
            <a:ext cx="3521075" cy="521970"/>
          </a:xfrm>
          <a:prstGeom prst="rect">
            <a:avLst/>
          </a:prstGeom>
          <a:noFill/>
        </p:spPr>
        <p:txBody>
          <a:bodyPr wrap="square" rtlCol="0">
            <a:spAutoFit/>
          </a:bodyPr>
          <a:p>
            <a:r>
              <a:rPr lang="en-IN" altLang="en-GB" sz="2800">
                <a:solidFill>
                  <a:srgbClr val="FFFFFF"/>
                </a:solidFill>
                <a:latin typeface="Times New Roman" panose="02020603050405020304"/>
                <a:ea typeface="Times New Roman" panose="02020603050405020304"/>
                <a:cs typeface="Times New Roman" panose="02020603050405020304"/>
                <a:sym typeface="Times New Roman" panose="02020603050405020304"/>
              </a:rPr>
              <a:t>Problem Statement</a:t>
            </a:r>
            <a:r>
              <a:rPr lang="en-GB" sz="28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lang="en-GB" altLang="en-US" sz="2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58" name="Shape 158"/>
        <p:cNvGrpSpPr/>
        <p:nvPr/>
      </p:nvGrpSpPr>
      <p:grpSpPr>
        <a:xfrm>
          <a:off x="0" y="0"/>
          <a:ext cx="0" cy="0"/>
          <a:chOff x="0" y="0"/>
          <a:chExt cx="0" cy="0"/>
        </a:xfrm>
      </p:grpSpPr>
      <p:sp>
        <p:nvSpPr>
          <p:cNvPr id="2" name="Text Box 1"/>
          <p:cNvSpPr txBox="1"/>
          <p:nvPr/>
        </p:nvSpPr>
        <p:spPr>
          <a:xfrm>
            <a:off x="775970" y="362585"/>
            <a:ext cx="5194300" cy="583565"/>
          </a:xfrm>
          <a:prstGeom prst="rect">
            <a:avLst/>
          </a:prstGeom>
          <a:noFill/>
        </p:spPr>
        <p:txBody>
          <a:bodyPr wrap="square" rtlCol="0">
            <a:spAutoFit/>
          </a:bodyPr>
          <a:p>
            <a:r>
              <a:rPr lang="en-US" sz="3200">
                <a:solidFill>
                  <a:schemeClr val="bg1"/>
                </a:solidFill>
              </a:rPr>
              <a:t>Dataset Preparation</a:t>
            </a:r>
            <a:endParaRPr lang="en-US" sz="3200">
              <a:solidFill>
                <a:schemeClr val="bg1"/>
              </a:solidFill>
            </a:endParaRPr>
          </a:p>
        </p:txBody>
      </p:sp>
      <p:sp>
        <p:nvSpPr>
          <p:cNvPr id="3" name="Text Box 2"/>
          <p:cNvSpPr txBox="1"/>
          <p:nvPr/>
        </p:nvSpPr>
        <p:spPr>
          <a:xfrm>
            <a:off x="775970" y="1501775"/>
            <a:ext cx="7958455" cy="3046095"/>
          </a:xfrm>
          <a:prstGeom prst="rect">
            <a:avLst/>
          </a:prstGeom>
          <a:noFill/>
        </p:spPr>
        <p:txBody>
          <a:bodyPr wrap="square" rtlCol="0">
            <a:spAutoFit/>
          </a:bodyPr>
          <a:p>
            <a:r>
              <a:rPr lang="en-US" sz="1600">
                <a:solidFill>
                  <a:schemeClr val="bg1"/>
                </a:solidFill>
                <a:sym typeface="+mn-ea"/>
              </a:rPr>
              <a:t>•</a:t>
            </a:r>
            <a:r>
              <a:rPr lang="en-US" sz="1600">
                <a:solidFill>
                  <a:schemeClr val="bg1"/>
                </a:solidFill>
                <a:sym typeface="+mn-ea"/>
              </a:rPr>
              <a:t> </a:t>
            </a:r>
            <a:r>
              <a:rPr lang="en-US" sz="1600">
                <a:solidFill>
                  <a:schemeClr val="bg1"/>
                </a:solidFill>
              </a:rPr>
              <a:t>Dataset to solve this problem contains images that were obtained by extracting frames from videos available on NPTEL website and hand picking them as unique as possible.</a:t>
            </a:r>
            <a:endParaRPr lang="en-US" sz="1600">
              <a:solidFill>
                <a:schemeClr val="bg1"/>
              </a:solidFill>
            </a:endParaRPr>
          </a:p>
          <a:p>
            <a:endParaRPr lang="en-US" sz="1600">
              <a:solidFill>
                <a:schemeClr val="bg1"/>
              </a:solidFill>
            </a:endParaRPr>
          </a:p>
          <a:p>
            <a:r>
              <a:rPr lang="en-US" sz="1600">
                <a:solidFill>
                  <a:schemeClr val="bg1"/>
                </a:solidFill>
                <a:sym typeface="+mn-ea"/>
              </a:rPr>
              <a:t>•</a:t>
            </a:r>
            <a:r>
              <a:rPr lang="en-US" sz="1600">
                <a:solidFill>
                  <a:schemeClr val="bg1"/>
                </a:solidFill>
              </a:rPr>
              <a:t> Every video was converted into frames using ffmpeg open-source at a 0.5 frame rate </a:t>
            </a:r>
            <a:r>
              <a:rPr lang="en-IN" altLang="en-US" sz="1600">
                <a:solidFill>
                  <a:schemeClr val="bg1"/>
                </a:solidFill>
              </a:rPr>
              <a:t>p</a:t>
            </a:r>
            <a:r>
              <a:rPr lang="en-US" sz="1600">
                <a:solidFill>
                  <a:schemeClr val="bg1"/>
                </a:solidFill>
              </a:rPr>
              <a:t>er second and were carefully picked manually to avoid duplicates.</a:t>
            </a:r>
            <a:endParaRPr lang="en-US" sz="1600">
              <a:solidFill>
                <a:schemeClr val="bg1"/>
              </a:solidFill>
            </a:endParaRPr>
          </a:p>
          <a:p>
            <a:endParaRPr lang="en-US" sz="1600">
              <a:solidFill>
                <a:schemeClr val="bg1"/>
              </a:solidFill>
            </a:endParaRPr>
          </a:p>
          <a:p>
            <a:r>
              <a:rPr lang="en-US" sz="1600">
                <a:solidFill>
                  <a:schemeClr val="bg1"/>
                </a:solidFill>
                <a:sym typeface="+mn-ea"/>
              </a:rPr>
              <a:t>• </a:t>
            </a:r>
            <a:r>
              <a:rPr lang="en-US" sz="1600">
                <a:solidFill>
                  <a:schemeClr val="bg1"/>
                </a:solidFill>
              </a:rPr>
              <a:t>Around 250 very unique images and 100 unique images for validation along with augmented data were used to train it for 20 epochs using a CNN.</a:t>
            </a:r>
            <a:endParaRPr lang="en-US" sz="1600">
              <a:solidFill>
                <a:schemeClr val="bg1"/>
              </a:solidFill>
            </a:endParaRPr>
          </a:p>
          <a:p>
            <a:endParaRPr lang="en-US" sz="1600">
              <a:solidFill>
                <a:schemeClr val="bg1"/>
              </a:solidFill>
            </a:endParaRPr>
          </a:p>
          <a:p>
            <a:r>
              <a:rPr lang="en-US" sz="1600">
                <a:solidFill>
                  <a:schemeClr val="bg1"/>
                </a:solidFill>
                <a:sym typeface="+mn-ea"/>
              </a:rPr>
              <a:t>•</a:t>
            </a:r>
            <a:r>
              <a:rPr lang="en-US" sz="1600">
                <a:solidFill>
                  <a:schemeClr val="bg1"/>
                </a:solidFill>
              </a:rPr>
              <a:t> We made sure that the videos used for the data-set preparation were recorded by different content providers and had as different contrast and backgrounds as possible.</a:t>
            </a:r>
            <a:endParaRPr lang="en-US" sz="160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727710" y="414020"/>
            <a:ext cx="7688580" cy="6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Extraction and pre-processing</a:t>
            </a:r>
            <a:br>
              <a:rPr lang="en-GB"/>
            </a:br>
            <a:br>
              <a:rPr lang="en-GB"/>
            </a:br>
            <a:br>
              <a:rPr lang="en-GB"/>
            </a:br>
            <a:r>
              <a:rPr lang="en-GB" sz="1800">
                <a:sym typeface="+mn-ea"/>
              </a:rPr>
              <a:t>• </a:t>
            </a:r>
            <a:r>
              <a:rPr lang="en-GB" sz="1800"/>
              <a:t>Frames from each video tile have been extracted using ffmpeg open-source. All the images were resized to 64*64 irrespective of the video.</a:t>
            </a:r>
            <a:br>
              <a:rPr lang="en-GB" sz="1800"/>
            </a:br>
            <a:br>
              <a:rPr lang="en-GB" sz="1800"/>
            </a:br>
            <a:r>
              <a:rPr lang="en-GB" sz="1800">
                <a:sym typeface="+mn-ea"/>
              </a:rPr>
              <a:t>•</a:t>
            </a:r>
            <a:r>
              <a:rPr lang="en-GB" sz="1800"/>
              <a:t> A simple normalisation of /255 was done as a preprocessing step and also generated augmented data using random zoom ranges from 0 to 0.2 and horizontal flipping before classifying into slide or face.</a:t>
            </a:r>
            <a:endParaRPr lang="en-GB"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69" name="Shape 169"/>
        <p:cNvGrpSpPr/>
        <p:nvPr/>
      </p:nvGrpSpPr>
      <p:grpSpPr>
        <a:xfrm>
          <a:off x="0" y="0"/>
          <a:ext cx="0" cy="0"/>
          <a:chOff x="0" y="0"/>
          <a:chExt cx="0" cy="0"/>
        </a:xfrm>
      </p:grpSpPr>
      <p:sp>
        <p:nvSpPr>
          <p:cNvPr id="170" name="Google Shape;170;p23"/>
          <p:cNvSpPr txBox="1"/>
          <p:nvPr>
            <p:ph type="title"/>
          </p:nvPr>
        </p:nvSpPr>
        <p:spPr>
          <a:xfrm>
            <a:off x="589915" y="327025"/>
            <a:ext cx="7688580" cy="7346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Solution Approach</a:t>
            </a:r>
            <a:b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b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sp>
        <p:nvSpPr>
          <p:cNvPr id="171" name="Google Shape;171;p23"/>
          <p:cNvSpPr txBox="1"/>
          <p:nvPr/>
        </p:nvSpPr>
        <p:spPr>
          <a:xfrm>
            <a:off x="487680" y="1285240"/>
            <a:ext cx="8308340" cy="360362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Other Parameters used </a:t>
            </a:r>
            <a:r>
              <a:rPr lang="en-IN" alt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binary cross entropy loss was used to calculate the loss since this is binary classification problem along with the adam optimizer and monitored the accuracy metric to decide the optimal model.</a:t>
            </a: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I applied this classifier over every 20th frame of the lecture videos and separated only the slides from lecture videos, the separated slides are then sent through title detection discussed below. </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1267460" y="1337310"/>
            <a:ext cx="6333490" cy="20872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52" name="Shape 152"/>
        <p:cNvGrpSpPr/>
        <p:nvPr/>
      </p:nvGrpSpPr>
      <p:grpSpPr>
        <a:xfrm>
          <a:off x="0" y="0"/>
          <a:ext cx="0" cy="0"/>
          <a:chOff x="0" y="0"/>
          <a:chExt cx="0" cy="0"/>
        </a:xfrm>
      </p:grpSpPr>
      <p:sp>
        <p:nvSpPr>
          <p:cNvPr id="153" name="Google Shape;153;p20"/>
          <p:cNvSpPr txBox="1"/>
          <p:nvPr>
            <p:ph type="title"/>
          </p:nvPr>
        </p:nvSpPr>
        <p:spPr>
          <a:xfrm>
            <a:off x="0" y="-635"/>
            <a:ext cx="9144635" cy="779145"/>
          </a:xfrm>
          <a:prstGeom prst="rect">
            <a:avLst/>
          </a:prstGeom>
          <a:solidFill>
            <a:schemeClr val="bg2">
              <a:lumMod val="10000"/>
              <a:lumOff val="90000"/>
            </a:schemeClr>
          </a:solidFill>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IN" altLang="en-US" sz="2000">
                <a:solidFill>
                  <a:schemeClr val="bg2"/>
                </a:solidFill>
                <a:sym typeface="+mn-ea"/>
              </a:rPr>
              <a:t>Title Extraction</a:t>
            </a:r>
            <a:endParaRPr lang="en-IN" altLang="en-US" sz="2000">
              <a:solidFill>
                <a:schemeClr val="bg2"/>
              </a:solidFill>
              <a:sym typeface="+mn-ea"/>
            </a:endParaRPr>
          </a:p>
        </p:txBody>
      </p:sp>
      <p:sp>
        <p:nvSpPr>
          <p:cNvPr id="154" name="Google Shape;154;p20"/>
          <p:cNvSpPr txBox="1"/>
          <p:nvPr/>
        </p:nvSpPr>
        <p:spPr>
          <a:xfrm>
            <a:off x="813585" y="1564285"/>
            <a:ext cx="7740600" cy="357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Now as we have the slides from the output of the previous problem,</a:t>
            </a:r>
            <a:endParaRPr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our next target is to extract data from these slides. The title from each of these slides have to be extracted and these output titles help us in indexing the video. </a:t>
            </a:r>
            <a:endParaRPr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r>
              <a:rPr lang="en-IN"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r>
              <a:rPr sz="1800">
                <a:solidFill>
                  <a:srgbClr val="FFFFFF"/>
                </a:solidFill>
                <a:latin typeface="Times New Roman" panose="02020603050405020304"/>
                <a:ea typeface="Times New Roman" panose="02020603050405020304"/>
                <a:cs typeface="Times New Roman" panose="02020603050405020304"/>
                <a:sym typeface="Times New Roman" panose="02020603050405020304"/>
              </a:rPr>
              <a:t>The motivation behind this problem is that it takes a lot of time to search a particular topic in a series of lectures if videos alone are available. This approach helps us give out the main topics discussed in a lecture.</a:t>
            </a:r>
            <a:r>
              <a:rPr lang="en-GB">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333333"/>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a:solidFill>
                <a:srgbClr val="333333"/>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690880" y="1219835"/>
            <a:ext cx="3521075" cy="521970"/>
          </a:xfrm>
          <a:prstGeom prst="rect">
            <a:avLst/>
          </a:prstGeom>
          <a:noFill/>
        </p:spPr>
        <p:txBody>
          <a:bodyPr wrap="square" rtlCol="0">
            <a:spAutoFit/>
          </a:bodyPr>
          <a:p>
            <a:r>
              <a:rPr lang="en-IN" altLang="en-GB" sz="2800">
                <a:solidFill>
                  <a:srgbClr val="FFFFFF"/>
                </a:solidFill>
                <a:latin typeface="Times New Roman" panose="02020603050405020304"/>
                <a:ea typeface="Times New Roman" panose="02020603050405020304"/>
                <a:cs typeface="Times New Roman" panose="02020603050405020304"/>
                <a:sym typeface="Times New Roman" panose="02020603050405020304"/>
              </a:rPr>
              <a:t>Problem Statement</a:t>
            </a:r>
            <a:r>
              <a:rPr lang="en-GB" sz="2800">
                <a:solidFill>
                  <a:srgbClr val="FFFFFF"/>
                </a:solidFill>
                <a:latin typeface="Times New Roman" panose="02020603050405020304"/>
                <a:ea typeface="Times New Roman" panose="02020603050405020304"/>
                <a:cs typeface="Times New Roman" panose="02020603050405020304"/>
                <a:sym typeface="Times New Roman" panose="02020603050405020304"/>
              </a:rPr>
              <a:t> </a:t>
            </a:r>
            <a:endParaRPr lang="en-GB" altLang="en-US" sz="2800">
              <a:solidFill>
                <a:srgbClr val="FFFFFF"/>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10053</Words>
  <Application>WPS Presentation</Application>
  <PresentationFormat/>
  <Paragraphs>226</Paragraphs>
  <Slides>27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SimSun</vt:lpstr>
      <vt:lpstr>Wingdings</vt:lpstr>
      <vt:lpstr>Arial</vt:lpstr>
      <vt:lpstr>Raleway</vt:lpstr>
      <vt:lpstr>Lato</vt:lpstr>
      <vt:lpstr>Raleway</vt:lpstr>
      <vt:lpstr>Times New Roman</vt:lpstr>
      <vt:lpstr>Microsoft YaHei</vt:lpstr>
      <vt:lpstr>Arial Unicode MS</vt:lpstr>
      <vt:lpstr>Streamline</vt:lpstr>
      <vt:lpstr>B.Tech. Project</vt:lpstr>
      <vt:lpstr>Introduction</vt:lpstr>
      <vt:lpstr>Problem Statement</vt:lpstr>
      <vt:lpstr>Problem Statement</vt:lpstr>
      <vt:lpstr>Face V/s Slide Classification</vt:lpstr>
      <vt:lpstr>PowerPoint 演示文稿</vt:lpstr>
      <vt:lpstr>Features Extraction and pre-processing   • Frames from each video tile have been extracted using ffmpeg open-source. All the images were resized to 64*64 irrespective of the video.  • A simple normalisation of /255 was done as a preprocessing step and also generated augmented data using random zoom ranges from 0 to 0.2 and horizontal flipping before classifying into slide or face.</vt:lpstr>
      <vt:lpstr>Solution Approach </vt:lpstr>
      <vt:lpstr>Title Extraction</vt:lpstr>
      <vt:lpstr>PowerPoint 演示文稿</vt:lpstr>
      <vt:lpstr>Features Extraction and pre-processing   • The slides then extracted were converted to gray scale and the binary images using OTSU threshold.  • The pytesseract OCR was then used extracted bounding boxes and text, which were used for the task.</vt:lpstr>
      <vt:lpstr>Solution Approach </vt:lpstr>
      <vt:lpstr>Demo</vt:lpstr>
      <vt:lpstr>Facial Recognition</vt:lpstr>
      <vt:lpstr>PowerPoint 演示文稿</vt:lpstr>
      <vt:lpstr>Features Extraction and pre-processing   • Cropped faces were send through the pre-trained model to extract features which here are the train and test embeddings.  • Pre-processing step done here was to normalising the embeddings using the l2 norm and using a Label Encoder using scikit learn library before SVM prediction.</vt:lpstr>
      <vt:lpstr>Solution Approach </vt:lpstr>
      <vt:lpstr>Solution Approach </vt:lpstr>
      <vt:lpstr>Demo</vt:lpstr>
      <vt:lpstr>PowerPoint 演示文稿</vt:lpstr>
      <vt:lpstr>PowerPoint 演示文稿</vt:lpstr>
      <vt:lpstr>PowerPoint 演示文稿</vt:lpstr>
      <vt:lpstr>PowerPoint 演示文稿</vt:lpstr>
      <vt:lpstr>Scope for Future work  • Try fixing cases that give unpredictable outputs or random lines other than the title for Title Extraction task. • Increasing the accuracy of title prediction on slides that have a dark background and light text and Adding the possibility of extracting title from slides that have images above the title of the slide. • Computational Computation of Facial Recognition Model can be reduced over a lecture video by applying classification over a video rather than every frame individually. • The facial recognition model can further be tested by adding more faces to the database and generalising it better.</vt:lpstr>
      <vt:lpstr>Thank you</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B.Tech. Project</dc:title>
  <dc:creator/>
  <cp:lastModifiedBy>datta</cp:lastModifiedBy>
  <cp:revision>6</cp:revision>
  <dcterms:created xsi:type="dcterms:W3CDTF">2020-11-12T20:40:00Z</dcterms:created>
  <dcterms:modified xsi:type="dcterms:W3CDTF">2020-11-15T09:23:05Z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ies>
</file>